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81" r:id="rId20"/>
    <p:sldId id="282" r:id="rId21"/>
    <p:sldId id="285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10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5722" y="401895"/>
            <a:ext cx="743255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9623" y="1718465"/>
            <a:ext cx="3644265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96818" y="1718465"/>
            <a:ext cx="3737609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4866" y="421695"/>
            <a:ext cx="491426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498" y="3167548"/>
            <a:ext cx="3773170" cy="236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sbin.com/bisezaceyi/edit?html,output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cs193x.stanford.edu/syllabu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Reference?redirectlocale=en-US&amp;amp;redirectslug=CSS/CSS_Reference" TargetMode="External"/><Relationship Id="rId3" Type="http://schemas.openxmlformats.org/officeDocument/2006/relationships/hyperlink" Target="https://developer.mozilla.org/en-US/docs/Web/CSS/color" TargetMode="External"/><Relationship Id="rId7" Type="http://schemas.openxmlformats.org/officeDocument/2006/relationships/hyperlink" Target="https://developer.mozilla.org/" TargetMode="External"/><Relationship Id="rId2" Type="http://schemas.openxmlformats.org/officeDocument/2006/relationships/hyperlink" Target="https://developer.mozilla.org/en-US/docs/Web/CSS/font-fa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text-align" TargetMode="External"/><Relationship Id="rId5" Type="http://schemas.openxmlformats.org/officeDocument/2006/relationships/hyperlink" Target="https://developer.mozilla.org/en-US/docs/Web/CSS/border" TargetMode="External"/><Relationship Id="rId4" Type="http://schemas.openxmlformats.org/officeDocument/2006/relationships/hyperlink" Target="https://developer.mozilla.org/en-US/docs/Web/CSS/background-colo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olorcodes.com/color-names/" TargetMode="External"/><Relationship Id="rId2" Type="http://schemas.openxmlformats.org/officeDocument/2006/relationships/hyperlink" Target="https://developer.mozilla.org/en-US/docs/Learn/CSS/Introduction_to_CSS/Values_and_units#Col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Learn/CSS/Introduction_to_CSS/Values_and_units#RGBA_and_HSLA" TargetMode="External"/><Relationship Id="rId5" Type="http://schemas.openxmlformats.org/officeDocument/2006/relationships/hyperlink" Target="https://developer.mozilla.org/en-US/docs/Learn/CSS/Introduction_to_CSS/Values_and_units#RGB" TargetMode="External"/><Relationship Id="rId4" Type="http://schemas.openxmlformats.org/officeDocument/2006/relationships/hyperlink" Target="https://developer.mozilla.org/en-US/docs/Learn/CSS/Introduction_to_CSS/Values_and_units#Hexadecimal_valu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kediwugawe/edit?html,output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jsbin.com/yeqada/1/edit?html,css,outpu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jsbin.com/yeqada/2/edit?html,css,outpu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hyperlink" Target="http://cs193x.stanf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bin.com/zubesinuto/edit?html,css,output" TargetMode="Externa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i.imgur.com/WJToVGv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tazixo/edit?html,css,output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imgur.com/WJToVGv.jpg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display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1189">
              <a:lnSpc>
                <a:spcPts val="6230"/>
              </a:lnSpc>
              <a:spcBef>
                <a:spcPts val="100"/>
              </a:spcBef>
            </a:pPr>
            <a:endParaRPr sz="5200" dirty="0"/>
          </a:p>
          <a:p>
            <a:pPr marL="12700" marR="5080" algn="ctr">
              <a:lnSpc>
                <a:spcPts val="6220"/>
              </a:lnSpc>
              <a:spcBef>
                <a:spcPts val="215"/>
              </a:spcBef>
            </a:pPr>
            <a:r>
              <a:rPr sz="5200" spc="180" dirty="0"/>
              <a:t>Web</a:t>
            </a:r>
            <a:r>
              <a:rPr sz="5200" spc="-560" dirty="0"/>
              <a:t> </a:t>
            </a:r>
            <a:r>
              <a:rPr sz="5200" spc="80" dirty="0"/>
              <a:t>Programming </a:t>
            </a:r>
            <a:r>
              <a:rPr sz="5200" spc="45" dirty="0"/>
              <a:t> </a:t>
            </a:r>
            <a:r>
              <a:rPr sz="5200" spc="40" dirty="0"/>
              <a:t>Fundamentals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2199997" y="3886200"/>
            <a:ext cx="4563224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 indent="-635" algn="ctr">
              <a:lnSpc>
                <a:spcPct val="100400"/>
              </a:lnSpc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Botwe Emmanuel</a:t>
            </a:r>
          </a:p>
          <a:p>
            <a:pPr marL="12700" marR="5080" indent="-635" algn="ctr">
              <a:lnSpc>
                <a:spcPct val="100400"/>
              </a:lnSpc>
            </a:pPr>
            <a:r>
              <a:rPr lang="en-US" sz="1600" spc="-10" dirty="0" smtClean="0">
                <a:solidFill>
                  <a:srgbClr val="595959"/>
                </a:solidFill>
                <a:latin typeface="Verdana"/>
                <a:cs typeface="Verdana"/>
              </a:rPr>
              <a:t>(noelnuel44@gmail.com)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704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 smtClean="0"/>
              <a:t>in</a:t>
            </a:r>
            <a:r>
              <a:rPr spc="-455" dirty="0" smtClean="0"/>
              <a:t> </a:t>
            </a:r>
            <a:r>
              <a:rPr spc="25" dirty="0"/>
              <a:t>detail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73595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900" indent="-306705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Backend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Database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(Uh…)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9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265" dirty="0"/>
              <a:t>CSS,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375" y="2329740"/>
            <a:ext cx="269684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999490" marR="5080" indent="-533400" algn="r">
              <a:lnSpc>
                <a:spcPct val="114599"/>
              </a:lnSpc>
              <a:spcBef>
                <a:spcPts val="5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9267" y="1720146"/>
            <a:ext cx="5179914" cy="4946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4992" y="1705859"/>
            <a:ext cx="5208905" cy="4975225"/>
          </a:xfrm>
          <a:custGeom>
            <a:avLst/>
            <a:gdLst/>
            <a:ahLst/>
            <a:cxnLst/>
            <a:rect l="l" t="t" r="r" b="b"/>
            <a:pathLst>
              <a:path w="5208905" h="4975225">
                <a:moveTo>
                  <a:pt x="0" y="0"/>
                </a:moveTo>
                <a:lnTo>
                  <a:pt x="5208464" y="0"/>
                </a:lnTo>
                <a:lnTo>
                  <a:pt x="5208464" y="4974827"/>
                </a:lnTo>
                <a:lnTo>
                  <a:pt x="0" y="497482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759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 smtClean="0"/>
              <a:t> </a:t>
            </a: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43902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(~1</a:t>
            </a:r>
            <a:r>
              <a:rPr sz="2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day)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Key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concepts: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inline,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block,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(~1.5</a:t>
            </a:r>
            <a:r>
              <a:rPr sz="24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  <a:tab pos="3771900" algn="l"/>
              </a:tabLst>
            </a:pP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styles:	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natural,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flex, positioned,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Mobile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layouts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Transforms and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animations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FYI: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compiled</a:t>
            </a:r>
            <a:r>
              <a:rPr sz="2400" b="1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475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1673" y="1591192"/>
            <a:ext cx="79743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7875">
              <a:lnSpc>
                <a:spcPct val="114599"/>
              </a:lnSpc>
              <a:spcBef>
                <a:spcPts val="100"/>
              </a:spcBef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Later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quarter,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sort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  <a:tabLst>
                <a:tab pos="1269365" algn="l"/>
                <a:tab pos="1771014" algn="l"/>
                <a:tab pos="2272665" algn="l"/>
              </a:tabLst>
            </a:pPr>
            <a:r>
              <a:rPr sz="2400" b="1" spc="4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45" dirty="0">
                <a:solidFill>
                  <a:srgbClr val="0000FF"/>
                </a:solidFill>
                <a:latin typeface="Arial"/>
                <a:cs typeface="Arial"/>
              </a:rPr>
              <a:t>async	</a:t>
            </a: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()	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=&gt;	</a:t>
            </a:r>
            <a:r>
              <a:rPr sz="2400" b="1" spc="385" dirty="0">
                <a:solidFill>
                  <a:srgbClr val="9900FF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31165" marR="4690745">
              <a:lnSpc>
                <a:spcPct val="114599"/>
              </a:lnSpc>
              <a:tabLst>
                <a:tab pos="932815" algn="l"/>
                <a:tab pos="1101725" algn="l"/>
                <a:tab pos="2271395" algn="l"/>
                <a:tab pos="2606040" algn="l"/>
              </a:tabLst>
            </a:pPr>
            <a:r>
              <a:rPr sz="2400" b="1" spc="405" dirty="0">
                <a:solidFill>
                  <a:srgbClr val="38751C"/>
                </a:solidFill>
                <a:latin typeface="Arial"/>
                <a:cs typeface="Arial"/>
              </a:rPr>
              <a:t>le</a:t>
            </a:r>
            <a:r>
              <a:rPr sz="2400" b="1" spc="330" dirty="0">
                <a:solidFill>
                  <a:srgbClr val="38751C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	</a:t>
            </a:r>
            <a:r>
              <a:rPr sz="2400" spc="150" dirty="0">
                <a:solidFill>
                  <a:srgbClr val="424242"/>
                </a:solidFill>
                <a:latin typeface="Arial"/>
                <a:cs typeface="Arial"/>
              </a:rPr>
              <a:t>choic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565" dirty="0">
                <a:solidFill>
                  <a:srgbClr val="424242"/>
                </a:solidFill>
                <a:latin typeface="Arial"/>
                <a:cs typeface="Arial"/>
              </a:rPr>
              <a:t>'e';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do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420"/>
              </a:spcBef>
              <a:tabLst>
                <a:tab pos="1935480" algn="l"/>
                <a:tab pos="2275205" algn="l"/>
                <a:tab pos="3280410" algn="l"/>
                <a:tab pos="6455410" algn="l"/>
              </a:tabLst>
            </a:pPr>
            <a:r>
              <a:rPr sz="2400" spc="155" dirty="0">
                <a:solidFill>
                  <a:srgbClr val="424242"/>
                </a:solidFill>
                <a:latin typeface="Arial"/>
                <a:cs typeface="Arial"/>
              </a:rPr>
              <a:t>choice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	</a:t>
            </a: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askQuestion('Enter	</a:t>
            </a:r>
            <a:r>
              <a:rPr sz="2400" spc="325" dirty="0">
                <a:solidFill>
                  <a:srgbClr val="424242"/>
                </a:solidFill>
                <a:latin typeface="Arial"/>
                <a:cs typeface="Arial"/>
              </a:rPr>
              <a:t>choice');</a:t>
            </a:r>
            <a:endParaRPr sz="24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20"/>
              </a:spcBef>
              <a:tabLst>
                <a:tab pos="1771650" algn="l"/>
              </a:tabLst>
            </a:pP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70" dirty="0">
                <a:solidFill>
                  <a:srgbClr val="424242"/>
                </a:solidFill>
                <a:latin typeface="Arial"/>
                <a:cs typeface="Arial"/>
              </a:rPr>
              <a:t>processChoice(choice);</a:t>
            </a:r>
            <a:endParaRPr sz="240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420"/>
              </a:spcBef>
              <a:tabLst>
                <a:tab pos="765175" algn="l"/>
                <a:tab pos="1768475" algn="l"/>
                <a:tab pos="3105150" algn="l"/>
                <a:tab pos="3606800" algn="l"/>
              </a:tabLst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	</a:t>
            </a:r>
            <a:r>
              <a:rPr sz="2400" spc="220" dirty="0">
                <a:solidFill>
                  <a:srgbClr val="424242"/>
                </a:solidFill>
                <a:latin typeface="Arial"/>
                <a:cs typeface="Arial"/>
              </a:rPr>
              <a:t>while	</a:t>
            </a:r>
            <a:r>
              <a:rPr sz="2400" spc="210" dirty="0">
                <a:solidFill>
                  <a:srgbClr val="424242"/>
                </a:solidFill>
                <a:latin typeface="Arial"/>
                <a:cs typeface="Arial"/>
              </a:rPr>
              <a:t>(choice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!=	</a:t>
            </a:r>
            <a:r>
              <a:rPr sz="2400" spc="570" dirty="0">
                <a:solidFill>
                  <a:srgbClr val="424242"/>
                </a:solidFill>
                <a:latin typeface="Arial"/>
                <a:cs typeface="Arial"/>
              </a:rPr>
              <a:t>'e');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420"/>
              </a:spcBef>
            </a:pP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}</a:t>
            </a:r>
            <a:r>
              <a:rPr sz="2400" b="1" spc="515" dirty="0">
                <a:solidFill>
                  <a:srgbClr val="424242"/>
                </a:solidFill>
                <a:latin typeface="Arial"/>
                <a:cs typeface="Arial"/>
              </a:rPr>
              <a:t>)()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396355" cy="5054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3722370" algn="ctr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(~5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Relevant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functional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Lambdas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Generator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functions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async/await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"Fat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arrow"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vs</a:t>
            </a:r>
            <a:r>
              <a:rPr sz="2400" spc="-2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Closures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Creating and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Promises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Understanding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Event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Modules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  <a:p>
            <a:pPr marL="1027430" algn="ctr">
              <a:lnSpc>
                <a:spcPct val="100000"/>
              </a:lnSpc>
              <a:spcBef>
                <a:spcPts val="420"/>
              </a:spcBef>
            </a:pP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frontend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framework;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minimal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</a:t>
            </a:r>
            <a:endParaRPr sz="2400">
              <a:latin typeface="Arial"/>
              <a:cs typeface="Arial"/>
            </a:endParaRPr>
          </a:p>
          <a:p>
            <a:pPr marL="1031875" algn="ctr">
              <a:lnSpc>
                <a:spcPct val="100000"/>
              </a:lnSpc>
              <a:spcBef>
                <a:spcPts val="420"/>
              </a:spcBef>
            </a:pPr>
            <a:r>
              <a:rPr sz="2400" u="heavy" spc="-13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No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Angular/React/JQuery/etc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 smtClean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JavaScript,</a:t>
            </a:r>
            <a:r>
              <a:rPr sz="3600" spc="-40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applied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6398" y="2010262"/>
            <a:ext cx="3641338" cy="466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618" y="1803246"/>
            <a:ext cx="5362575" cy="4893310"/>
          </a:xfrm>
          <a:custGeom>
            <a:avLst/>
            <a:gdLst/>
            <a:ahLst/>
            <a:cxnLst/>
            <a:rect l="l" t="t" r="r" b="b"/>
            <a:pathLst>
              <a:path w="5362575" h="4893309">
                <a:moveTo>
                  <a:pt x="0" y="0"/>
                </a:moveTo>
                <a:lnTo>
                  <a:pt x="5362089" y="0"/>
                </a:lnTo>
                <a:lnTo>
                  <a:pt x="5362089" y="4892915"/>
                </a:lnTo>
                <a:lnTo>
                  <a:pt x="0" y="489291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7851" y="2374917"/>
            <a:ext cx="269494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85" dirty="0"/>
              <a:t>JavaScript,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123" y="2222518"/>
            <a:ext cx="280797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59055" algn="r">
              <a:lnSpc>
                <a:spcPct val="114599"/>
              </a:lnSpc>
              <a:spcBef>
                <a:spcPts val="10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3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two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Chrome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extensions: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also</a:t>
            </a: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R="7620" algn="r">
              <a:lnSpc>
                <a:spcPct val="100000"/>
              </a:lnSpc>
              <a:spcBef>
                <a:spcPts val="4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471" y="2475004"/>
            <a:ext cx="5135710" cy="2616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8517" y="2304905"/>
            <a:ext cx="5368925" cy="3079115"/>
          </a:xfrm>
          <a:custGeom>
            <a:avLst/>
            <a:gdLst/>
            <a:ahLst/>
            <a:cxnLst/>
            <a:rect l="l" t="t" r="r" b="b"/>
            <a:pathLst>
              <a:path w="5368925" h="3079115">
                <a:moveTo>
                  <a:pt x="0" y="0"/>
                </a:moveTo>
                <a:lnTo>
                  <a:pt x="5368714" y="0"/>
                </a:lnTo>
                <a:lnTo>
                  <a:pt x="5368714" y="3078583"/>
                </a:lnTo>
                <a:lnTo>
                  <a:pt x="0" y="307858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7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95" dirty="0"/>
              <a:t>Baby's </a:t>
            </a:r>
            <a:r>
              <a:rPr spc="-85" dirty="0"/>
              <a:t>first</a:t>
            </a:r>
            <a:r>
              <a:rPr spc="-590" dirty="0"/>
              <a:t> </a:t>
            </a:r>
            <a:r>
              <a:rPr spc="70" dirty="0"/>
              <a:t>backend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338059" cy="416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 smtClean="0">
                <a:solidFill>
                  <a:srgbClr val="424242"/>
                </a:solidFill>
                <a:latin typeface="Arial"/>
                <a:cs typeface="Arial"/>
              </a:rPr>
              <a:t>coverage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server-side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3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light.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u="heavy" spc="-16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Backend</a:t>
            </a:r>
            <a:r>
              <a:rPr sz="2400" u="heavy" spc="-13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1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stack: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~3</a:t>
            </a:r>
            <a:r>
              <a:rPr sz="2400" spc="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npm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serve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static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pages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355" dirty="0">
                <a:solidFill>
                  <a:srgbClr val="424242"/>
                </a:solidFill>
                <a:latin typeface="Arial"/>
                <a:cs typeface="Arial"/>
              </a:rPr>
              <a:t>JSON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REST</a:t>
            </a:r>
            <a:r>
              <a:rPr sz="2400" spc="-4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APIs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Writing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loading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database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Authentication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OAuth2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login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Gmail</a:t>
            </a:r>
            <a:r>
              <a:rPr sz="2400" spc="-3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account)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95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 smtClean="0"/>
              <a:t>Structure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82307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"Homework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0"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6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homeworks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very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469900" marR="90170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choice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"mini-homework"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attached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663228"/>
            <a:ext cx="5697478" cy="211852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5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assignments;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pairing allowed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1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final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project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Open-ended!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Details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come.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~1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week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scope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project; </a:t>
            </a:r>
            <a:r>
              <a:rPr lang="en-US" sz="2400" spc="-40" dirty="0" smtClean="0">
                <a:solidFill>
                  <a:srgbClr val="424242"/>
                </a:solidFill>
                <a:latin typeface="Arial"/>
                <a:cs typeface="Arial"/>
              </a:rPr>
              <a:t>groups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allowed </a:t>
            </a:r>
          </a:p>
        </p:txBody>
      </p:sp>
      <p:sp>
        <p:nvSpPr>
          <p:cNvPr id="7" name="object 7"/>
          <p:cNvSpPr/>
          <p:nvPr/>
        </p:nvSpPr>
        <p:spPr>
          <a:xfrm>
            <a:off x="179774" y="6028837"/>
            <a:ext cx="602923" cy="60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413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/>
              <a:t>Course</a:t>
            </a:r>
            <a:r>
              <a:rPr sz="4800" spc="-500" dirty="0"/>
              <a:t> </a:t>
            </a:r>
            <a:r>
              <a:rPr sz="4800" spc="35" dirty="0"/>
              <a:t>info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6717030" cy="37973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 dirty="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Clr>
                <a:srgbClr val="424242"/>
              </a:buClr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Homewor</a:t>
            </a:r>
            <a:r>
              <a:rPr sz="2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k </a:t>
            </a:r>
            <a:r>
              <a:rPr sz="2400" u="heavy" spc="-1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0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assigned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due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this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Friday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424242"/>
                </a:solidFill>
                <a:latin typeface="Arial"/>
                <a:cs typeface="Arial"/>
              </a:rPr>
              <a:t>4/7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826260" marR="5080" indent="-1414145">
              <a:lnSpc>
                <a:spcPct val="114599"/>
              </a:lnSpc>
            </a:pP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Check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website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more:  </a:t>
            </a:r>
            <a:r>
              <a:rPr sz="2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41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Disclaimer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091680" cy="508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This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lang="en-US" sz="2400" spc="-5" dirty="0" smtClean="0">
                <a:solidFill>
                  <a:srgbClr val="424242"/>
                </a:solidFill>
                <a:latin typeface="Arial"/>
                <a:cs typeface="Arial"/>
              </a:rPr>
              <a:t>second</a:t>
            </a:r>
            <a:r>
              <a:rPr sz="2400" spc="-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ever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offering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2400" spc="-254" dirty="0" smtClean="0">
                <a:solidFill>
                  <a:srgbClr val="424242"/>
                </a:solidFill>
                <a:latin typeface="Arial"/>
                <a:cs typeface="Arial"/>
              </a:rPr>
              <a:t>this course </a:t>
            </a:r>
            <a:r>
              <a:rPr sz="2400" spc="-254" dirty="0" smtClean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meaning: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69265" marR="5080" indent="-306705">
              <a:lnSpc>
                <a:spcPct val="114599"/>
              </a:lnSpc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Everything </a:t>
            </a: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subject 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change.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Including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I've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just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told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I'm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tell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you.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b="1" spc="-165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mistakes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new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course!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Bugs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homework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Awkward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lectures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Things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hard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easy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 marR="550545">
              <a:lnSpc>
                <a:spcPct val="114599"/>
              </a:lnSpc>
              <a:spcBef>
                <a:spcPts val="5"/>
              </a:spcBef>
            </a:pP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Please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patient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us!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soliciting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constructive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feedback.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4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Browser </a:t>
            </a:r>
            <a:r>
              <a:rPr spc="75" dirty="0"/>
              <a:t>and</a:t>
            </a:r>
            <a:r>
              <a:rPr spc="-865" dirty="0"/>
              <a:t> </a:t>
            </a:r>
            <a:r>
              <a:rPr spc="-100" dirty="0"/>
              <a:t>Text </a:t>
            </a:r>
            <a:r>
              <a:rPr spc="-75" dirty="0"/>
              <a:t>editor/IDE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7209155" cy="343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844550" indent="-306070">
              <a:lnSpc>
                <a:spcPct val="114599"/>
              </a:lnSpc>
              <a:spcBef>
                <a:spcPts val="100"/>
              </a:spcBef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Text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editor: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whatever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want.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We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recommend</a:t>
            </a:r>
            <a:r>
              <a:rPr sz="2400" spc="-10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lang="en-US" sz="2400" u="heavy" spc="-6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Visual studio code</a:t>
            </a:r>
            <a:r>
              <a:rPr sz="2400" spc="-65" dirty="0" smtClean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24242"/>
              </a:buClr>
              <a:buFont typeface="Arial"/>
              <a:buChar char="-"/>
            </a:pPr>
            <a:endParaRPr sz="2850" dirty="0">
              <a:latin typeface="Times New Roman"/>
              <a:cs typeface="Times New Roman"/>
            </a:endParaRPr>
          </a:p>
          <a:p>
            <a:pPr marL="318770" marR="5080" indent="-306070">
              <a:lnSpc>
                <a:spcPct val="114599"/>
              </a:lnSpc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Browser: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code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7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Chrome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is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TAs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grading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homework.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It 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tested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browser.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318770" marR="43815" indent="-306705">
              <a:lnSpc>
                <a:spcPct val="114599"/>
              </a:lnSpc>
              <a:spcBef>
                <a:spcPts val="5"/>
              </a:spcBef>
              <a:tabLst>
                <a:tab pos="318770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turn-in: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 </a:t>
            </a:r>
            <a:r>
              <a:rPr sz="2400" spc="-105" dirty="0" smtClean="0">
                <a:solidFill>
                  <a:srgbClr val="424242"/>
                </a:solidFill>
                <a:latin typeface="Arial"/>
                <a:cs typeface="Arial"/>
              </a:rPr>
              <a:t>GitHub</a:t>
            </a:r>
            <a:endParaRPr sz="28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2943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418147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trike="sngStrike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trike="sngStrike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823412"/>
            <a:ext cx="3837940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165" dirty="0"/>
              <a:t>Browsers!  </a:t>
            </a:r>
            <a:r>
              <a:rPr sz="4800" spc="-40" dirty="0"/>
              <a:t>The</a:t>
            </a:r>
            <a:r>
              <a:rPr sz="4800" spc="-509" dirty="0"/>
              <a:t> </a:t>
            </a:r>
            <a:r>
              <a:rPr sz="4800" spc="-170" dirty="0"/>
              <a:t>Internet!  </a:t>
            </a:r>
            <a:r>
              <a:rPr sz="4800" spc="-40" dirty="0"/>
              <a:t>The</a:t>
            </a:r>
            <a:r>
              <a:rPr sz="4800" spc="-445" dirty="0"/>
              <a:t> </a:t>
            </a:r>
            <a:r>
              <a:rPr sz="4800" spc="-100" dirty="0"/>
              <a:t>web!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484782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9844" y="5278446"/>
            <a:ext cx="69710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ts val="2865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Browsers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55" dirty="0">
                <a:latin typeface="Arial"/>
                <a:cs typeface="Arial"/>
              </a:rPr>
              <a:t>can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195" dirty="0">
                <a:latin typeface="Arial"/>
                <a:cs typeface="Arial"/>
              </a:rPr>
              <a:t>E.g. </a:t>
            </a:r>
            <a:r>
              <a:rPr sz="2400" spc="-130" dirty="0">
                <a:latin typeface="Arial"/>
                <a:cs typeface="Arial"/>
              </a:rPr>
              <a:t>Chrome, </a:t>
            </a:r>
            <a:r>
              <a:rPr sz="2400" spc="-90" dirty="0">
                <a:latin typeface="Arial"/>
                <a:cs typeface="Arial"/>
              </a:rPr>
              <a:t>Firefox, </a:t>
            </a:r>
            <a:r>
              <a:rPr sz="2400" spc="-125" dirty="0">
                <a:latin typeface="Arial"/>
                <a:cs typeface="Arial"/>
              </a:rPr>
              <a:t>Safari, </a:t>
            </a:r>
            <a:r>
              <a:rPr sz="2400" spc="-30" dirty="0">
                <a:latin typeface="Arial"/>
                <a:cs typeface="Arial"/>
              </a:rPr>
              <a:t>Internet </a:t>
            </a:r>
            <a:r>
              <a:rPr sz="2400" spc="-100" dirty="0">
                <a:latin typeface="Arial"/>
                <a:cs typeface="Arial"/>
              </a:rPr>
              <a:t>Explorer, </a:t>
            </a:r>
            <a:r>
              <a:rPr sz="2400" spc="-190" dirty="0">
                <a:latin typeface="Arial"/>
                <a:cs typeface="Arial"/>
              </a:rPr>
              <a:t>Edge,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0143" y="5278446"/>
            <a:ext cx="671385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indent="-5715" algn="ctr">
              <a:lnSpc>
                <a:spcPts val="2850"/>
              </a:lnSpc>
              <a:spcBef>
                <a:spcPts val="219"/>
              </a:spcBef>
            </a:pPr>
            <a:r>
              <a:rPr sz="2400" spc="-120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5" dirty="0">
                <a:latin typeface="Arial"/>
                <a:cs typeface="Arial"/>
              </a:rPr>
              <a:t>written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90" dirty="0">
                <a:latin typeface="Arial"/>
                <a:cs typeface="Arial"/>
              </a:rPr>
              <a:t>markup </a:t>
            </a:r>
            <a:r>
              <a:rPr sz="2400" spc="-140" dirty="0">
                <a:latin typeface="Arial"/>
                <a:cs typeface="Arial"/>
              </a:rPr>
              <a:t>language </a:t>
            </a:r>
            <a:r>
              <a:rPr sz="2400" spc="-100" dirty="0">
                <a:latin typeface="Arial"/>
                <a:cs typeface="Arial"/>
              </a:rPr>
              <a:t>called  </a:t>
            </a:r>
            <a:r>
              <a:rPr sz="2400" b="1" spc="-190" dirty="0">
                <a:latin typeface="Arial"/>
                <a:cs typeface="Arial"/>
              </a:rPr>
              <a:t>HTML</a:t>
            </a:r>
            <a:r>
              <a:rPr sz="2400" spc="-190" dirty="0">
                <a:latin typeface="Arial"/>
                <a:cs typeface="Arial"/>
              </a:rPr>
              <a:t>, </a:t>
            </a:r>
            <a:r>
              <a:rPr sz="2400" spc="-170" dirty="0">
                <a:latin typeface="Arial"/>
                <a:cs typeface="Arial"/>
              </a:rPr>
              <a:t>so </a:t>
            </a:r>
            <a:r>
              <a:rPr sz="2400" spc="-100" dirty="0">
                <a:latin typeface="Arial"/>
                <a:cs typeface="Arial"/>
              </a:rPr>
              <a:t>browsers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00" dirty="0">
                <a:latin typeface="Arial"/>
                <a:cs typeface="Arial"/>
              </a:rPr>
              <a:t>by </a:t>
            </a:r>
            <a:r>
              <a:rPr sz="2400" spc="-95" dirty="0">
                <a:latin typeface="Arial"/>
                <a:cs typeface="Arial"/>
              </a:rPr>
              <a:t>reading </a:t>
            </a:r>
            <a:r>
              <a:rPr sz="2400" spc="-114" dirty="0">
                <a:latin typeface="Arial"/>
                <a:cs typeface="Arial"/>
              </a:rPr>
              <a:t>and  </a:t>
            </a:r>
            <a:r>
              <a:rPr sz="2400" spc="-35" dirty="0">
                <a:latin typeface="Arial"/>
                <a:cs typeface="Arial"/>
              </a:rPr>
              <a:t>interpreting </a:t>
            </a:r>
            <a:r>
              <a:rPr sz="2400" spc="-40" dirty="0">
                <a:latin typeface="Arial"/>
                <a:cs typeface="Arial"/>
              </a:rPr>
              <a:t>its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HTML.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03287" y="2599744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2449" y="5049846"/>
            <a:ext cx="696468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50" dirty="0">
                <a:latin typeface="Arial"/>
                <a:cs typeface="Arial"/>
              </a:rPr>
              <a:t>might </a:t>
            </a:r>
            <a:r>
              <a:rPr sz="2400" spc="-45" dirty="0">
                <a:latin typeface="Arial"/>
                <a:cs typeface="Arial"/>
              </a:rPr>
              <a:t>link </a:t>
            </a:r>
            <a:r>
              <a:rPr sz="2400" spc="30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other </a:t>
            </a:r>
            <a:r>
              <a:rPr sz="2400" spc="-120" dirty="0">
                <a:latin typeface="Arial"/>
                <a:cs typeface="Arial"/>
              </a:rPr>
              <a:t>resources, </a:t>
            </a:r>
            <a:r>
              <a:rPr sz="2400" spc="-60" dirty="0">
                <a:latin typeface="Arial"/>
                <a:cs typeface="Arial"/>
              </a:rPr>
              <a:t>like</a:t>
            </a:r>
            <a:r>
              <a:rPr sz="2400" spc="-50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images,  </a:t>
            </a:r>
            <a:r>
              <a:rPr sz="2400" spc="-110" dirty="0">
                <a:latin typeface="Arial"/>
                <a:cs typeface="Arial"/>
              </a:rPr>
              <a:t>videos,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spc="-35" dirty="0">
                <a:latin typeface="Arial"/>
                <a:cs typeface="Arial"/>
              </a:rPr>
              <a:t>well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b="1" spc="-220" dirty="0">
                <a:latin typeface="Arial"/>
                <a:cs typeface="Arial"/>
              </a:rPr>
              <a:t>JavaScript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470" dirty="0">
                <a:latin typeface="Arial"/>
                <a:cs typeface="Arial"/>
              </a:rPr>
              <a:t>CSS </a:t>
            </a:r>
            <a:r>
              <a:rPr sz="2400" spc="-90" dirty="0">
                <a:latin typeface="Arial"/>
                <a:cs typeface="Arial"/>
              </a:rPr>
              <a:t>(stylesheet) </a:t>
            </a:r>
            <a:r>
              <a:rPr sz="2400" spc="-70" dirty="0">
                <a:latin typeface="Arial"/>
                <a:cs typeface="Arial"/>
              </a:rPr>
              <a:t>files,  </a:t>
            </a: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45" dirty="0">
                <a:latin typeface="Arial"/>
                <a:cs typeface="Arial"/>
              </a:rPr>
              <a:t>then </a:t>
            </a:r>
            <a:r>
              <a:rPr sz="2400" spc="-125" dirty="0">
                <a:latin typeface="Arial"/>
                <a:cs typeface="Arial"/>
              </a:rPr>
              <a:t>also</a:t>
            </a:r>
            <a:r>
              <a:rPr sz="2400" spc="-43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loads.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3989" y="2387495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1035" y="1532551"/>
            <a:ext cx="1133472" cy="1133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1035" y="2740119"/>
            <a:ext cx="1043922" cy="1043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2885" y="4140466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684" y="3858142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0937" y="2191575"/>
            <a:ext cx="746125" cy="476250"/>
          </a:xfrm>
          <a:custGeom>
            <a:avLst/>
            <a:gdLst/>
            <a:ahLst/>
            <a:cxnLst/>
            <a:rect l="l" t="t" r="r" b="b"/>
            <a:pathLst>
              <a:path w="746125" h="476250">
                <a:moveTo>
                  <a:pt x="0" y="476219"/>
                </a:moveTo>
                <a:lnTo>
                  <a:pt x="745598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6847" y="2107485"/>
            <a:ext cx="163274" cy="138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38536" y="3061393"/>
            <a:ext cx="607060" cy="158115"/>
          </a:xfrm>
          <a:custGeom>
            <a:avLst/>
            <a:gdLst/>
            <a:ahLst/>
            <a:cxnLst/>
            <a:rect l="l" t="t" r="r" b="b"/>
            <a:pathLst>
              <a:path w="607059" h="158114">
                <a:moveTo>
                  <a:pt x="0" y="0"/>
                </a:moveTo>
                <a:lnTo>
                  <a:pt x="606548" y="157574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8948" y="3159006"/>
            <a:ext cx="165949" cy="119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45587" y="3511517"/>
            <a:ext cx="728345" cy="878840"/>
          </a:xfrm>
          <a:custGeom>
            <a:avLst/>
            <a:gdLst/>
            <a:ahLst/>
            <a:cxnLst/>
            <a:rect l="l" t="t" r="r" b="b"/>
            <a:pathLst>
              <a:path w="728345" h="878839">
                <a:moveTo>
                  <a:pt x="0" y="0"/>
                </a:moveTo>
                <a:lnTo>
                  <a:pt x="727923" y="87864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2873" y="4345778"/>
            <a:ext cx="147649" cy="158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7387" y="3323068"/>
            <a:ext cx="1447800" cy="831850"/>
          </a:xfrm>
          <a:custGeom>
            <a:avLst/>
            <a:gdLst/>
            <a:ahLst/>
            <a:cxnLst/>
            <a:rect l="l" t="t" r="r" b="b"/>
            <a:pathLst>
              <a:path w="1447800" h="831850">
                <a:moveTo>
                  <a:pt x="0" y="0"/>
                </a:moveTo>
                <a:lnTo>
                  <a:pt x="1447622" y="83142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7221" y="4099279"/>
            <a:ext cx="164524" cy="134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366059" y="1891769"/>
            <a:ext cx="3039110" cy="2635250"/>
          </a:xfrm>
          <a:custGeom>
            <a:avLst/>
            <a:gdLst/>
            <a:ahLst/>
            <a:cxnLst/>
            <a:rect l="l" t="t" r="r" b="b"/>
            <a:pathLst>
              <a:path w="3039110" h="2635250">
                <a:moveTo>
                  <a:pt x="2653514" y="200268"/>
                </a:moveTo>
                <a:lnTo>
                  <a:pt x="1580034" y="200268"/>
                </a:lnTo>
                <a:lnTo>
                  <a:pt x="1602998" y="154574"/>
                </a:lnTo>
                <a:lnTo>
                  <a:pt x="1630964" y="113849"/>
                </a:lnTo>
                <a:lnTo>
                  <a:pt x="1663355" y="78561"/>
                </a:lnTo>
                <a:lnTo>
                  <a:pt x="1699596" y="49177"/>
                </a:lnTo>
                <a:lnTo>
                  <a:pt x="1739111" y="26164"/>
                </a:lnTo>
                <a:lnTo>
                  <a:pt x="1781324" y="9991"/>
                </a:lnTo>
                <a:lnTo>
                  <a:pt x="1825659" y="1124"/>
                </a:lnTo>
                <a:lnTo>
                  <a:pt x="1870604" y="0"/>
                </a:lnTo>
                <a:lnTo>
                  <a:pt x="1914627" y="6522"/>
                </a:lnTo>
                <a:lnTo>
                  <a:pt x="1957088" y="20361"/>
                </a:lnTo>
                <a:lnTo>
                  <a:pt x="1997347" y="41184"/>
                </a:lnTo>
                <a:lnTo>
                  <a:pt x="2034764" y="68660"/>
                </a:lnTo>
                <a:lnTo>
                  <a:pt x="2068697" y="102459"/>
                </a:lnTo>
                <a:lnTo>
                  <a:pt x="2098508" y="142249"/>
                </a:lnTo>
                <a:lnTo>
                  <a:pt x="2618792" y="142249"/>
                </a:lnTo>
                <a:lnTo>
                  <a:pt x="2624068" y="149013"/>
                </a:lnTo>
                <a:lnTo>
                  <a:pt x="2648667" y="189680"/>
                </a:lnTo>
                <a:lnTo>
                  <a:pt x="2653514" y="200268"/>
                </a:lnTo>
                <a:close/>
              </a:path>
              <a:path w="3039110" h="2635250">
                <a:moveTo>
                  <a:pt x="2618792" y="142249"/>
                </a:moveTo>
                <a:lnTo>
                  <a:pt x="2098508" y="142249"/>
                </a:lnTo>
                <a:lnTo>
                  <a:pt x="2132795" y="100975"/>
                </a:lnTo>
                <a:lnTo>
                  <a:pt x="2171127" y="66401"/>
                </a:lnTo>
                <a:lnTo>
                  <a:pt x="2212815" y="38781"/>
                </a:lnTo>
                <a:lnTo>
                  <a:pt x="2257170" y="18369"/>
                </a:lnTo>
                <a:lnTo>
                  <a:pt x="2303504" y="5418"/>
                </a:lnTo>
                <a:lnTo>
                  <a:pt x="2351126" y="181"/>
                </a:lnTo>
                <a:lnTo>
                  <a:pt x="2399349" y="2913"/>
                </a:lnTo>
                <a:lnTo>
                  <a:pt x="2447482" y="13866"/>
                </a:lnTo>
                <a:lnTo>
                  <a:pt x="2488801" y="30337"/>
                </a:lnTo>
                <a:lnTo>
                  <a:pt x="2527462" y="52528"/>
                </a:lnTo>
                <a:lnTo>
                  <a:pt x="2563122" y="79997"/>
                </a:lnTo>
                <a:lnTo>
                  <a:pt x="2595438" y="112306"/>
                </a:lnTo>
                <a:lnTo>
                  <a:pt x="2618792" y="142249"/>
                </a:lnTo>
                <a:close/>
              </a:path>
              <a:path w="3039110" h="2635250">
                <a:moveTo>
                  <a:pt x="2690081" y="308231"/>
                </a:moveTo>
                <a:lnTo>
                  <a:pt x="986108" y="308231"/>
                </a:lnTo>
                <a:lnTo>
                  <a:pt x="1009023" y="263727"/>
                </a:lnTo>
                <a:lnTo>
                  <a:pt x="1035900" y="223113"/>
                </a:lnTo>
                <a:lnTo>
                  <a:pt x="1066377" y="186691"/>
                </a:lnTo>
                <a:lnTo>
                  <a:pt x="1100096" y="154763"/>
                </a:lnTo>
                <a:lnTo>
                  <a:pt x="1136696" y="127631"/>
                </a:lnTo>
                <a:lnTo>
                  <a:pt x="1175817" y="105599"/>
                </a:lnTo>
                <a:lnTo>
                  <a:pt x="1217100" y="88969"/>
                </a:lnTo>
                <a:lnTo>
                  <a:pt x="1260185" y="78044"/>
                </a:lnTo>
                <a:lnTo>
                  <a:pt x="1310301" y="72968"/>
                </a:lnTo>
                <a:lnTo>
                  <a:pt x="1359989" y="75804"/>
                </a:lnTo>
                <a:lnTo>
                  <a:pt x="1408620" y="86313"/>
                </a:lnTo>
                <a:lnTo>
                  <a:pt x="1455568" y="104253"/>
                </a:lnTo>
                <a:lnTo>
                  <a:pt x="1500205" y="129386"/>
                </a:lnTo>
                <a:lnTo>
                  <a:pt x="1541902" y="161471"/>
                </a:lnTo>
                <a:lnTo>
                  <a:pt x="1580034" y="200268"/>
                </a:lnTo>
                <a:lnTo>
                  <a:pt x="2653514" y="200268"/>
                </a:lnTo>
                <a:lnTo>
                  <a:pt x="2668894" y="233866"/>
                </a:lnTo>
                <a:lnTo>
                  <a:pt x="2684405" y="281131"/>
                </a:lnTo>
                <a:lnTo>
                  <a:pt x="2690081" y="308231"/>
                </a:lnTo>
                <a:close/>
              </a:path>
              <a:path w="3039110" h="2635250">
                <a:moveTo>
                  <a:pt x="362204" y="2156624"/>
                </a:moveTo>
                <a:lnTo>
                  <a:pt x="315732" y="2150294"/>
                </a:lnTo>
                <a:lnTo>
                  <a:pt x="271094" y="2135888"/>
                </a:lnTo>
                <a:lnTo>
                  <a:pt x="229007" y="2113860"/>
                </a:lnTo>
                <a:lnTo>
                  <a:pt x="190191" y="2084664"/>
                </a:lnTo>
                <a:lnTo>
                  <a:pt x="155363" y="2048757"/>
                </a:lnTo>
                <a:lnTo>
                  <a:pt x="125242" y="2006591"/>
                </a:lnTo>
                <a:lnTo>
                  <a:pt x="100547" y="1958622"/>
                </a:lnTo>
                <a:lnTo>
                  <a:pt x="84090" y="1912603"/>
                </a:lnTo>
                <a:lnTo>
                  <a:pt x="73321" y="1865158"/>
                </a:lnTo>
                <a:lnTo>
                  <a:pt x="68157" y="1816954"/>
                </a:lnTo>
                <a:lnTo>
                  <a:pt x="68519" y="1768660"/>
                </a:lnTo>
                <a:lnTo>
                  <a:pt x="74324" y="1720945"/>
                </a:lnTo>
                <a:lnTo>
                  <a:pt x="85491" y="1674475"/>
                </a:lnTo>
                <a:lnTo>
                  <a:pt x="101939" y="1629919"/>
                </a:lnTo>
                <a:lnTo>
                  <a:pt x="123588" y="1587946"/>
                </a:lnTo>
                <a:lnTo>
                  <a:pt x="150354" y="1549223"/>
                </a:lnTo>
                <a:lnTo>
                  <a:pt x="114476" y="1520037"/>
                </a:lnTo>
                <a:lnTo>
                  <a:pt x="82981" y="1485744"/>
                </a:lnTo>
                <a:lnTo>
                  <a:pt x="56120" y="1447022"/>
                </a:lnTo>
                <a:lnTo>
                  <a:pt x="34142" y="1404544"/>
                </a:lnTo>
                <a:lnTo>
                  <a:pt x="17296" y="1358987"/>
                </a:lnTo>
                <a:lnTo>
                  <a:pt x="5832" y="1311026"/>
                </a:lnTo>
                <a:lnTo>
                  <a:pt x="0" y="1261336"/>
                </a:lnTo>
                <a:lnTo>
                  <a:pt x="48" y="1210594"/>
                </a:lnTo>
                <a:lnTo>
                  <a:pt x="6227" y="1159474"/>
                </a:lnTo>
                <a:lnTo>
                  <a:pt x="18434" y="1109907"/>
                </a:lnTo>
                <a:lnTo>
                  <a:pt x="36088" y="1063700"/>
                </a:lnTo>
                <a:lnTo>
                  <a:pt x="58727" y="1021344"/>
                </a:lnTo>
                <a:lnTo>
                  <a:pt x="85890" y="983330"/>
                </a:lnTo>
                <a:lnTo>
                  <a:pt x="117112" y="950151"/>
                </a:lnTo>
                <a:lnTo>
                  <a:pt x="151932" y="922297"/>
                </a:lnTo>
                <a:lnTo>
                  <a:pt x="189888" y="900259"/>
                </a:lnTo>
                <a:lnTo>
                  <a:pt x="230516" y="884530"/>
                </a:lnTo>
                <a:lnTo>
                  <a:pt x="273354" y="875600"/>
                </a:lnTo>
                <a:lnTo>
                  <a:pt x="275899" y="867425"/>
                </a:lnTo>
                <a:lnTo>
                  <a:pt x="271943" y="814384"/>
                </a:lnTo>
                <a:lnTo>
                  <a:pt x="272238" y="761742"/>
                </a:lnTo>
                <a:lnTo>
                  <a:pt x="276665" y="709809"/>
                </a:lnTo>
                <a:lnTo>
                  <a:pt x="285105" y="658896"/>
                </a:lnTo>
                <a:lnTo>
                  <a:pt x="297441" y="609313"/>
                </a:lnTo>
                <a:lnTo>
                  <a:pt x="313553" y="561368"/>
                </a:lnTo>
                <a:lnTo>
                  <a:pt x="333324" y="515373"/>
                </a:lnTo>
                <a:lnTo>
                  <a:pt x="356635" y="471637"/>
                </a:lnTo>
                <a:lnTo>
                  <a:pt x="383368" y="430469"/>
                </a:lnTo>
                <a:lnTo>
                  <a:pt x="413404" y="392182"/>
                </a:lnTo>
                <a:lnTo>
                  <a:pt x="446624" y="357083"/>
                </a:lnTo>
                <a:lnTo>
                  <a:pt x="482911" y="325483"/>
                </a:lnTo>
                <a:lnTo>
                  <a:pt x="525160" y="295818"/>
                </a:lnTo>
                <a:lnTo>
                  <a:pt x="569230" y="271733"/>
                </a:lnTo>
                <a:lnTo>
                  <a:pt x="614746" y="253242"/>
                </a:lnTo>
                <a:lnTo>
                  <a:pt x="661335" y="240358"/>
                </a:lnTo>
                <a:lnTo>
                  <a:pt x="708623" y="233094"/>
                </a:lnTo>
                <a:lnTo>
                  <a:pt x="756236" y="231461"/>
                </a:lnTo>
                <a:lnTo>
                  <a:pt x="803802" y="235474"/>
                </a:lnTo>
                <a:lnTo>
                  <a:pt x="850945" y="245144"/>
                </a:lnTo>
                <a:lnTo>
                  <a:pt x="897293" y="260485"/>
                </a:lnTo>
                <a:lnTo>
                  <a:pt x="942472" y="281510"/>
                </a:lnTo>
                <a:lnTo>
                  <a:pt x="986108" y="308231"/>
                </a:lnTo>
                <a:lnTo>
                  <a:pt x="2690081" y="308231"/>
                </a:lnTo>
                <a:lnTo>
                  <a:pt x="2694857" y="331036"/>
                </a:lnTo>
                <a:lnTo>
                  <a:pt x="2738580" y="348613"/>
                </a:lnTo>
                <a:lnTo>
                  <a:pt x="2779768" y="372172"/>
                </a:lnTo>
                <a:lnTo>
                  <a:pt x="2818025" y="401326"/>
                </a:lnTo>
                <a:lnTo>
                  <a:pt x="2852958" y="435687"/>
                </a:lnTo>
                <a:lnTo>
                  <a:pt x="2884175" y="474867"/>
                </a:lnTo>
                <a:lnTo>
                  <a:pt x="2911280" y="518479"/>
                </a:lnTo>
                <a:lnTo>
                  <a:pt x="2933881" y="566135"/>
                </a:lnTo>
                <a:lnTo>
                  <a:pt x="2949479" y="610291"/>
                </a:lnTo>
                <a:lnTo>
                  <a:pt x="2960885" y="655776"/>
                </a:lnTo>
                <a:lnTo>
                  <a:pt x="2968091" y="702186"/>
                </a:lnTo>
                <a:lnTo>
                  <a:pt x="2971091" y="749114"/>
                </a:lnTo>
                <a:lnTo>
                  <a:pt x="2969875" y="796155"/>
                </a:lnTo>
                <a:lnTo>
                  <a:pt x="2964436" y="842903"/>
                </a:lnTo>
                <a:lnTo>
                  <a:pt x="2954765" y="888953"/>
                </a:lnTo>
                <a:lnTo>
                  <a:pt x="2940856" y="933899"/>
                </a:lnTo>
                <a:lnTo>
                  <a:pt x="2964975" y="974571"/>
                </a:lnTo>
                <a:lnTo>
                  <a:pt x="2985773" y="1017166"/>
                </a:lnTo>
                <a:lnTo>
                  <a:pt x="3003218" y="1061409"/>
                </a:lnTo>
                <a:lnTo>
                  <a:pt x="3017280" y="1107029"/>
                </a:lnTo>
                <a:lnTo>
                  <a:pt x="3027927" y="1153750"/>
                </a:lnTo>
                <a:lnTo>
                  <a:pt x="3035128" y="1201299"/>
                </a:lnTo>
                <a:lnTo>
                  <a:pt x="3038851" y="1249402"/>
                </a:lnTo>
                <a:lnTo>
                  <a:pt x="3039065" y="1297786"/>
                </a:lnTo>
                <a:lnTo>
                  <a:pt x="3035739" y="1346176"/>
                </a:lnTo>
                <a:lnTo>
                  <a:pt x="3028842" y="1394299"/>
                </a:lnTo>
                <a:lnTo>
                  <a:pt x="3018341" y="1441881"/>
                </a:lnTo>
                <a:lnTo>
                  <a:pt x="3004206" y="1488648"/>
                </a:lnTo>
                <a:lnTo>
                  <a:pt x="2984889" y="1537750"/>
                </a:lnTo>
                <a:lnTo>
                  <a:pt x="2961925" y="1583956"/>
                </a:lnTo>
                <a:lnTo>
                  <a:pt x="2935554" y="1627047"/>
                </a:lnTo>
                <a:lnTo>
                  <a:pt x="2906014" y="1666803"/>
                </a:lnTo>
                <a:lnTo>
                  <a:pt x="2873546" y="1703001"/>
                </a:lnTo>
                <a:lnTo>
                  <a:pt x="2838387" y="1735423"/>
                </a:lnTo>
                <a:lnTo>
                  <a:pt x="2800779" y="1763846"/>
                </a:lnTo>
                <a:lnTo>
                  <a:pt x="2760960" y="1788051"/>
                </a:lnTo>
                <a:lnTo>
                  <a:pt x="2719170" y="1807817"/>
                </a:lnTo>
                <a:lnTo>
                  <a:pt x="2675647" y="1822923"/>
                </a:lnTo>
                <a:lnTo>
                  <a:pt x="2630632" y="1833148"/>
                </a:lnTo>
                <a:lnTo>
                  <a:pt x="2627927" y="1884767"/>
                </a:lnTo>
                <a:lnTo>
                  <a:pt x="2620642" y="1935160"/>
                </a:lnTo>
                <a:lnTo>
                  <a:pt x="2608962" y="1983957"/>
                </a:lnTo>
                <a:lnTo>
                  <a:pt x="2593075" y="2030789"/>
                </a:lnTo>
                <a:lnTo>
                  <a:pt x="2573166" y="2075288"/>
                </a:lnTo>
                <a:lnTo>
                  <a:pt x="2549423" y="2117085"/>
                </a:lnTo>
                <a:lnTo>
                  <a:pt x="2523014" y="2154422"/>
                </a:lnTo>
                <a:lnTo>
                  <a:pt x="409791" y="2154422"/>
                </a:lnTo>
                <a:lnTo>
                  <a:pt x="362204" y="2156624"/>
                </a:lnTo>
                <a:close/>
              </a:path>
              <a:path w="3039110" h="2635250">
                <a:moveTo>
                  <a:pt x="886752" y="2477719"/>
                </a:moveTo>
                <a:lnTo>
                  <a:pt x="838942" y="2475866"/>
                </a:lnTo>
                <a:lnTo>
                  <a:pt x="791230" y="2468983"/>
                </a:lnTo>
                <a:lnTo>
                  <a:pt x="743896" y="2457021"/>
                </a:lnTo>
                <a:lnTo>
                  <a:pt x="697647" y="2440119"/>
                </a:lnTo>
                <a:lnTo>
                  <a:pt x="653158" y="2418564"/>
                </a:lnTo>
                <a:lnTo>
                  <a:pt x="610653" y="2392559"/>
                </a:lnTo>
                <a:lnTo>
                  <a:pt x="570354" y="2362306"/>
                </a:lnTo>
                <a:lnTo>
                  <a:pt x="532486" y="2328008"/>
                </a:lnTo>
                <a:lnTo>
                  <a:pt x="497273" y="2289868"/>
                </a:lnTo>
                <a:lnTo>
                  <a:pt x="464937" y="2248089"/>
                </a:lnTo>
                <a:lnTo>
                  <a:pt x="435702" y="2202872"/>
                </a:lnTo>
                <a:lnTo>
                  <a:pt x="409791" y="2154422"/>
                </a:lnTo>
                <a:lnTo>
                  <a:pt x="2523014" y="2154422"/>
                </a:lnTo>
                <a:lnTo>
                  <a:pt x="2491179" y="2191096"/>
                </a:lnTo>
                <a:lnTo>
                  <a:pt x="2457050" y="2222573"/>
                </a:lnTo>
                <a:lnTo>
                  <a:pt x="2008758" y="2236347"/>
                </a:lnTo>
                <a:lnTo>
                  <a:pt x="1993491" y="2287176"/>
                </a:lnTo>
                <a:lnTo>
                  <a:pt x="1974428" y="2335484"/>
                </a:lnTo>
                <a:lnTo>
                  <a:pt x="1951793" y="2381043"/>
                </a:lnTo>
                <a:lnTo>
                  <a:pt x="1948862" y="2385847"/>
                </a:lnTo>
                <a:lnTo>
                  <a:pt x="1160085" y="2385847"/>
                </a:lnTo>
                <a:lnTo>
                  <a:pt x="1117532" y="2413181"/>
                </a:lnTo>
                <a:lnTo>
                  <a:pt x="1073407" y="2435770"/>
                </a:lnTo>
                <a:lnTo>
                  <a:pt x="1027987" y="2453566"/>
                </a:lnTo>
                <a:lnTo>
                  <a:pt x="981553" y="2466521"/>
                </a:lnTo>
                <a:lnTo>
                  <a:pt x="934381" y="2474588"/>
                </a:lnTo>
                <a:lnTo>
                  <a:pt x="886752" y="2477719"/>
                </a:lnTo>
                <a:close/>
              </a:path>
              <a:path w="3039110" h="2635250">
                <a:moveTo>
                  <a:pt x="2236427" y="2308944"/>
                </a:moveTo>
                <a:lnTo>
                  <a:pt x="2189090" y="2307386"/>
                </a:lnTo>
                <a:lnTo>
                  <a:pt x="2142155" y="2299331"/>
                </a:lnTo>
                <a:lnTo>
                  <a:pt x="2096123" y="2284795"/>
                </a:lnTo>
                <a:lnTo>
                  <a:pt x="2051491" y="2263795"/>
                </a:lnTo>
                <a:lnTo>
                  <a:pt x="2008758" y="2236347"/>
                </a:lnTo>
                <a:lnTo>
                  <a:pt x="2438271" y="2236347"/>
                </a:lnTo>
                <a:lnTo>
                  <a:pt x="2375870" y="2274468"/>
                </a:lnTo>
                <a:lnTo>
                  <a:pt x="2330316" y="2292501"/>
                </a:lnTo>
                <a:lnTo>
                  <a:pt x="2283669" y="2303987"/>
                </a:lnTo>
                <a:lnTo>
                  <a:pt x="2236427" y="2308944"/>
                </a:lnTo>
                <a:close/>
              </a:path>
              <a:path w="3039110" h="2635250">
                <a:moveTo>
                  <a:pt x="1534052" y="2635053"/>
                </a:moveTo>
                <a:lnTo>
                  <a:pt x="1489607" y="2630284"/>
                </a:lnTo>
                <a:lnTo>
                  <a:pt x="1446005" y="2620657"/>
                </a:lnTo>
                <a:lnTo>
                  <a:pt x="1403516" y="2606315"/>
                </a:lnTo>
                <a:lnTo>
                  <a:pt x="1362413" y="2587399"/>
                </a:lnTo>
                <a:lnTo>
                  <a:pt x="1322966" y="2564053"/>
                </a:lnTo>
                <a:lnTo>
                  <a:pt x="1285448" y="2536419"/>
                </a:lnTo>
                <a:lnTo>
                  <a:pt x="1250129" y="2504638"/>
                </a:lnTo>
                <a:lnTo>
                  <a:pt x="1217281" y="2468854"/>
                </a:lnTo>
                <a:lnTo>
                  <a:pt x="1187176" y="2429210"/>
                </a:lnTo>
                <a:lnTo>
                  <a:pt x="1160085" y="2385847"/>
                </a:lnTo>
                <a:lnTo>
                  <a:pt x="1948862" y="2385847"/>
                </a:lnTo>
                <a:lnTo>
                  <a:pt x="1925811" y="2423622"/>
                </a:lnTo>
                <a:lnTo>
                  <a:pt x="1896706" y="2462993"/>
                </a:lnTo>
                <a:lnTo>
                  <a:pt x="1864702" y="2498924"/>
                </a:lnTo>
                <a:lnTo>
                  <a:pt x="1830025" y="2531188"/>
                </a:lnTo>
                <a:lnTo>
                  <a:pt x="1792898" y="2559554"/>
                </a:lnTo>
                <a:lnTo>
                  <a:pt x="1753545" y="2583792"/>
                </a:lnTo>
                <a:lnTo>
                  <a:pt x="1712193" y="2603673"/>
                </a:lnTo>
                <a:lnTo>
                  <a:pt x="1669064" y="2618968"/>
                </a:lnTo>
                <a:lnTo>
                  <a:pt x="1624384" y="2629446"/>
                </a:lnTo>
                <a:lnTo>
                  <a:pt x="1579068" y="2634821"/>
                </a:lnTo>
                <a:lnTo>
                  <a:pt x="1534052" y="263505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2289" y="2989669"/>
            <a:ext cx="146799" cy="14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890" y="2930844"/>
            <a:ext cx="294005" cy="294005"/>
          </a:xfrm>
          <a:custGeom>
            <a:avLst/>
            <a:gdLst/>
            <a:ahLst/>
            <a:cxnLst/>
            <a:rect l="l" t="t" r="r" b="b"/>
            <a:pathLst>
              <a:path w="294004" h="294005">
                <a:moveTo>
                  <a:pt x="146799" y="293599"/>
                </a:moveTo>
                <a:lnTo>
                  <a:pt x="100399" y="286115"/>
                </a:lnTo>
                <a:lnTo>
                  <a:pt x="60101" y="265275"/>
                </a:lnTo>
                <a:lnTo>
                  <a:pt x="28323" y="233497"/>
                </a:lnTo>
                <a:lnTo>
                  <a:pt x="7483" y="193199"/>
                </a:lnTo>
                <a:lnTo>
                  <a:pt x="0" y="146799"/>
                </a:lnTo>
                <a:lnTo>
                  <a:pt x="7483" y="100399"/>
                </a:lnTo>
                <a:lnTo>
                  <a:pt x="28323" y="60101"/>
                </a:lnTo>
                <a:lnTo>
                  <a:pt x="60101" y="28323"/>
                </a:lnTo>
                <a:lnTo>
                  <a:pt x="100399" y="7483"/>
                </a:lnTo>
                <a:lnTo>
                  <a:pt x="146799" y="0"/>
                </a:lnTo>
                <a:lnTo>
                  <a:pt x="193199" y="7483"/>
                </a:lnTo>
                <a:lnTo>
                  <a:pt x="233497" y="28323"/>
                </a:lnTo>
                <a:lnTo>
                  <a:pt x="265275" y="60101"/>
                </a:lnTo>
                <a:lnTo>
                  <a:pt x="286115" y="100399"/>
                </a:lnTo>
                <a:lnTo>
                  <a:pt x="293599" y="146799"/>
                </a:lnTo>
                <a:lnTo>
                  <a:pt x="286115" y="193199"/>
                </a:lnTo>
                <a:lnTo>
                  <a:pt x="265275" y="233497"/>
                </a:lnTo>
                <a:lnTo>
                  <a:pt x="233497" y="265275"/>
                </a:lnTo>
                <a:lnTo>
                  <a:pt x="193199" y="286115"/>
                </a:lnTo>
                <a:lnTo>
                  <a:pt x="146799" y="2935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8941" y="2880569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199" y="440399"/>
                </a:moveTo>
                <a:lnTo>
                  <a:pt x="175818" y="435925"/>
                </a:lnTo>
                <a:lnTo>
                  <a:pt x="134482" y="423096"/>
                </a:lnTo>
                <a:lnTo>
                  <a:pt x="97078" y="402795"/>
                </a:lnTo>
                <a:lnTo>
                  <a:pt x="64490" y="375908"/>
                </a:lnTo>
                <a:lnTo>
                  <a:pt x="37603" y="343320"/>
                </a:lnTo>
                <a:lnTo>
                  <a:pt x="17302" y="305916"/>
                </a:lnTo>
                <a:lnTo>
                  <a:pt x="4473" y="264580"/>
                </a:lnTo>
                <a:lnTo>
                  <a:pt x="0" y="220199"/>
                </a:lnTo>
                <a:lnTo>
                  <a:pt x="4473" y="175825"/>
                </a:lnTo>
                <a:lnTo>
                  <a:pt x="17302" y="134493"/>
                </a:lnTo>
                <a:lnTo>
                  <a:pt x="37603" y="97089"/>
                </a:lnTo>
                <a:lnTo>
                  <a:pt x="64490" y="64499"/>
                </a:lnTo>
                <a:lnTo>
                  <a:pt x="97078" y="37610"/>
                </a:lnTo>
                <a:lnTo>
                  <a:pt x="134482" y="17306"/>
                </a:lnTo>
                <a:lnTo>
                  <a:pt x="175818" y="4474"/>
                </a:lnTo>
                <a:lnTo>
                  <a:pt x="220199" y="0"/>
                </a:lnTo>
                <a:lnTo>
                  <a:pt x="264573" y="4474"/>
                </a:lnTo>
                <a:lnTo>
                  <a:pt x="305905" y="17306"/>
                </a:lnTo>
                <a:lnTo>
                  <a:pt x="343309" y="37610"/>
                </a:lnTo>
                <a:lnTo>
                  <a:pt x="375899" y="64499"/>
                </a:lnTo>
                <a:lnTo>
                  <a:pt x="402789" y="97089"/>
                </a:lnTo>
                <a:lnTo>
                  <a:pt x="423092" y="134493"/>
                </a:lnTo>
                <a:lnTo>
                  <a:pt x="435924" y="175825"/>
                </a:lnTo>
                <a:lnTo>
                  <a:pt x="440399" y="220199"/>
                </a:lnTo>
                <a:lnTo>
                  <a:pt x="435924" y="264580"/>
                </a:lnTo>
                <a:lnTo>
                  <a:pt x="423092" y="305916"/>
                </a:lnTo>
                <a:lnTo>
                  <a:pt x="402789" y="343320"/>
                </a:lnTo>
                <a:lnTo>
                  <a:pt x="375899" y="375908"/>
                </a:lnTo>
                <a:lnTo>
                  <a:pt x="343309" y="402795"/>
                </a:lnTo>
                <a:lnTo>
                  <a:pt x="305905" y="423096"/>
                </a:lnTo>
                <a:lnTo>
                  <a:pt x="264573" y="435925"/>
                </a:lnTo>
                <a:lnTo>
                  <a:pt x="220199" y="4403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3652" y="5049846"/>
            <a:ext cx="676465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850"/>
              </a:lnSpc>
              <a:spcBef>
                <a:spcPts val="219"/>
              </a:spcBef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b="1" spc="-135" dirty="0">
                <a:latin typeface="Arial"/>
                <a:cs typeface="Arial"/>
              </a:rPr>
              <a:t>web </a:t>
            </a:r>
            <a:r>
              <a:rPr sz="2400" b="1" spc="-170" dirty="0">
                <a:latin typeface="Arial"/>
                <a:cs typeface="Arial"/>
              </a:rPr>
              <a:t>server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program </a:t>
            </a:r>
            <a:r>
              <a:rPr sz="2400" spc="-70" dirty="0">
                <a:latin typeface="Arial"/>
                <a:cs typeface="Arial"/>
              </a:rPr>
              <a:t>running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5" dirty="0">
                <a:latin typeface="Arial"/>
                <a:cs typeface="Arial"/>
              </a:rPr>
              <a:t>computer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90" dirty="0">
                <a:latin typeface="Arial"/>
                <a:cs typeface="Arial"/>
              </a:rPr>
              <a:t>delivers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30" dirty="0">
                <a:latin typeface="Arial"/>
                <a:cs typeface="Arial"/>
              </a:rPr>
              <a:t>response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requests.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35" dirty="0">
                <a:latin typeface="Arial"/>
                <a:cs typeface="Arial"/>
              </a:rPr>
              <a:t>It</a:t>
            </a:r>
            <a:r>
              <a:rPr sz="2400" spc="-50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either </a:t>
            </a:r>
            <a:r>
              <a:rPr sz="2400" spc="-100" dirty="0">
                <a:latin typeface="Arial"/>
                <a:cs typeface="Arial"/>
              </a:rPr>
              <a:t>stores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114" dirty="0">
                <a:latin typeface="Arial"/>
                <a:cs typeface="Arial"/>
              </a:rPr>
              <a:t>generates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45" dirty="0">
                <a:latin typeface="Arial"/>
                <a:cs typeface="Arial"/>
              </a:rPr>
              <a:t>returned.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3689" y="1882696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861" y="2229362"/>
            <a:ext cx="797800" cy="797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3043" y="2286952"/>
            <a:ext cx="682636" cy="682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1410" y="3268718"/>
            <a:ext cx="628703" cy="628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044" y="3518270"/>
            <a:ext cx="45981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9593" y="3166171"/>
            <a:ext cx="45979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294370" y="1888496"/>
            <a:ext cx="6849611" cy="4155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7567" y="2472453"/>
            <a:ext cx="1498600" cy="2562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11454" marR="47625" indent="-15621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1. </a:t>
            </a:r>
            <a:r>
              <a:rPr sz="2400" spc="-195" dirty="0">
                <a:latin typeface="Arial"/>
                <a:cs typeface="Arial"/>
              </a:rPr>
              <a:t>You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type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260" dirty="0">
                <a:latin typeface="Arial"/>
                <a:cs typeface="Arial"/>
              </a:rPr>
              <a:t> URL,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125" dirty="0">
                <a:latin typeface="Arial"/>
                <a:cs typeface="Arial"/>
              </a:rPr>
              <a:t>is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40" dirty="0">
                <a:latin typeface="Arial"/>
                <a:cs typeface="Arial"/>
              </a:rPr>
              <a:t>address </a:t>
            </a:r>
            <a:r>
              <a:rPr sz="2400" spc="-10" dirty="0">
                <a:latin typeface="Arial"/>
                <a:cs typeface="Arial"/>
              </a:rPr>
              <a:t>of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25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8167" y="2069908"/>
            <a:ext cx="3204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90" dirty="0">
                <a:latin typeface="Arial"/>
                <a:cs typeface="Arial"/>
              </a:rPr>
              <a:t>cs193x.stanford.edu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2505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Syllabus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988990" y="3761042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7090" y="3411009"/>
            <a:ext cx="2171065" cy="2080260"/>
          </a:xfrm>
          <a:custGeom>
            <a:avLst/>
            <a:gdLst/>
            <a:ahLst/>
            <a:cxnLst/>
            <a:rect l="l" t="t" r="r" b="b"/>
            <a:pathLst>
              <a:path w="2171065" h="2080260">
                <a:moveTo>
                  <a:pt x="907938" y="2080213"/>
                </a:moveTo>
                <a:lnTo>
                  <a:pt x="863945" y="2079209"/>
                </a:lnTo>
                <a:lnTo>
                  <a:pt x="819887" y="2075718"/>
                </a:lnTo>
                <a:lnTo>
                  <a:pt x="775843" y="2069714"/>
                </a:lnTo>
                <a:lnTo>
                  <a:pt x="731890" y="2061170"/>
                </a:lnTo>
                <a:lnTo>
                  <a:pt x="688103" y="2050059"/>
                </a:lnTo>
                <a:lnTo>
                  <a:pt x="644562" y="2036353"/>
                </a:lnTo>
                <a:lnTo>
                  <a:pt x="601342" y="2020027"/>
                </a:lnTo>
                <a:lnTo>
                  <a:pt x="558522" y="2001053"/>
                </a:lnTo>
                <a:lnTo>
                  <a:pt x="516178" y="1979404"/>
                </a:lnTo>
                <a:lnTo>
                  <a:pt x="477381" y="1956892"/>
                </a:lnTo>
                <a:lnTo>
                  <a:pt x="439904" y="1932516"/>
                </a:lnTo>
                <a:lnTo>
                  <a:pt x="403770" y="1906349"/>
                </a:lnTo>
                <a:lnTo>
                  <a:pt x="369005" y="1878460"/>
                </a:lnTo>
                <a:lnTo>
                  <a:pt x="335635" y="1848921"/>
                </a:lnTo>
                <a:lnTo>
                  <a:pt x="303685" y="1817802"/>
                </a:lnTo>
                <a:lnTo>
                  <a:pt x="273180" y="1785173"/>
                </a:lnTo>
                <a:lnTo>
                  <a:pt x="244145" y="1751107"/>
                </a:lnTo>
                <a:lnTo>
                  <a:pt x="216606" y="1715672"/>
                </a:lnTo>
                <a:lnTo>
                  <a:pt x="190588" y="1678941"/>
                </a:lnTo>
                <a:lnTo>
                  <a:pt x="166116" y="1640984"/>
                </a:lnTo>
                <a:lnTo>
                  <a:pt x="143215" y="1601870"/>
                </a:lnTo>
                <a:lnTo>
                  <a:pt x="121911" y="1561673"/>
                </a:lnTo>
                <a:lnTo>
                  <a:pt x="102229" y="1520461"/>
                </a:lnTo>
                <a:lnTo>
                  <a:pt x="84194" y="1478305"/>
                </a:lnTo>
                <a:lnTo>
                  <a:pt x="67832" y="1435277"/>
                </a:lnTo>
                <a:lnTo>
                  <a:pt x="53167" y="1391447"/>
                </a:lnTo>
                <a:lnTo>
                  <a:pt x="40225" y="1346886"/>
                </a:lnTo>
                <a:lnTo>
                  <a:pt x="29032" y="1301665"/>
                </a:lnTo>
                <a:lnTo>
                  <a:pt x="19612" y="1255853"/>
                </a:lnTo>
                <a:lnTo>
                  <a:pt x="11991" y="1209523"/>
                </a:lnTo>
                <a:lnTo>
                  <a:pt x="6194" y="1162744"/>
                </a:lnTo>
                <a:lnTo>
                  <a:pt x="2246" y="1115588"/>
                </a:lnTo>
                <a:lnTo>
                  <a:pt x="173" y="1068125"/>
                </a:lnTo>
                <a:lnTo>
                  <a:pt x="0" y="1020425"/>
                </a:lnTo>
                <a:lnTo>
                  <a:pt x="1751" y="972560"/>
                </a:lnTo>
                <a:lnTo>
                  <a:pt x="5453" y="924601"/>
                </a:lnTo>
                <a:lnTo>
                  <a:pt x="11131" y="876617"/>
                </a:lnTo>
                <a:lnTo>
                  <a:pt x="18810" y="828680"/>
                </a:lnTo>
                <a:lnTo>
                  <a:pt x="28515" y="780861"/>
                </a:lnTo>
                <a:lnTo>
                  <a:pt x="40271" y="733229"/>
                </a:lnTo>
                <a:lnTo>
                  <a:pt x="54104" y="685857"/>
                </a:lnTo>
                <a:lnTo>
                  <a:pt x="70987" y="636231"/>
                </a:lnTo>
                <a:lnTo>
                  <a:pt x="89844" y="588123"/>
                </a:lnTo>
                <a:lnTo>
                  <a:pt x="110604" y="541574"/>
                </a:lnTo>
                <a:lnTo>
                  <a:pt x="133194" y="496630"/>
                </a:lnTo>
                <a:lnTo>
                  <a:pt x="157544" y="453333"/>
                </a:lnTo>
                <a:lnTo>
                  <a:pt x="183583" y="411726"/>
                </a:lnTo>
                <a:lnTo>
                  <a:pt x="211239" y="371853"/>
                </a:lnTo>
                <a:lnTo>
                  <a:pt x="240440" y="333757"/>
                </a:lnTo>
                <a:lnTo>
                  <a:pt x="271116" y="297482"/>
                </a:lnTo>
                <a:lnTo>
                  <a:pt x="303195" y="263070"/>
                </a:lnTo>
                <a:lnTo>
                  <a:pt x="336606" y="230565"/>
                </a:lnTo>
                <a:lnTo>
                  <a:pt x="371277" y="200011"/>
                </a:lnTo>
                <a:lnTo>
                  <a:pt x="407136" y="171450"/>
                </a:lnTo>
                <a:lnTo>
                  <a:pt x="444114" y="144926"/>
                </a:lnTo>
                <a:lnTo>
                  <a:pt x="482137" y="120483"/>
                </a:lnTo>
                <a:lnTo>
                  <a:pt x="521136" y="98163"/>
                </a:lnTo>
                <a:lnTo>
                  <a:pt x="561038" y="78011"/>
                </a:lnTo>
                <a:lnTo>
                  <a:pt x="601773" y="60068"/>
                </a:lnTo>
                <a:lnTo>
                  <a:pt x="643268" y="44380"/>
                </a:lnTo>
                <a:lnTo>
                  <a:pt x="685453" y="30988"/>
                </a:lnTo>
                <a:lnTo>
                  <a:pt x="728256" y="19936"/>
                </a:lnTo>
                <a:lnTo>
                  <a:pt x="771605" y="11268"/>
                </a:lnTo>
                <a:lnTo>
                  <a:pt x="815431" y="5027"/>
                </a:lnTo>
                <a:lnTo>
                  <a:pt x="859660" y="1257"/>
                </a:lnTo>
                <a:lnTo>
                  <a:pt x="904222" y="0"/>
                </a:lnTo>
                <a:lnTo>
                  <a:pt x="949046" y="1299"/>
                </a:lnTo>
                <a:lnTo>
                  <a:pt x="994059" y="5199"/>
                </a:lnTo>
                <a:lnTo>
                  <a:pt x="1039191" y="11743"/>
                </a:lnTo>
                <a:lnTo>
                  <a:pt x="1084371" y="20973"/>
                </a:lnTo>
                <a:lnTo>
                  <a:pt x="1129527" y="32933"/>
                </a:lnTo>
                <a:lnTo>
                  <a:pt x="1172681" y="46994"/>
                </a:lnTo>
                <a:lnTo>
                  <a:pt x="1214784" y="63308"/>
                </a:lnTo>
                <a:lnTo>
                  <a:pt x="1255796" y="81807"/>
                </a:lnTo>
                <a:lnTo>
                  <a:pt x="1295675" y="102421"/>
                </a:lnTo>
                <a:lnTo>
                  <a:pt x="1334383" y="125077"/>
                </a:lnTo>
                <a:lnTo>
                  <a:pt x="1371878" y="149708"/>
                </a:lnTo>
                <a:lnTo>
                  <a:pt x="1408121" y="176241"/>
                </a:lnTo>
                <a:lnTo>
                  <a:pt x="1443072" y="204608"/>
                </a:lnTo>
                <a:lnTo>
                  <a:pt x="1476689" y="234737"/>
                </a:lnTo>
                <a:lnTo>
                  <a:pt x="1508934" y="266559"/>
                </a:lnTo>
                <a:lnTo>
                  <a:pt x="1539766" y="300003"/>
                </a:lnTo>
                <a:lnTo>
                  <a:pt x="1569144" y="334999"/>
                </a:lnTo>
                <a:lnTo>
                  <a:pt x="1597029" y="371476"/>
                </a:lnTo>
                <a:lnTo>
                  <a:pt x="1623381" y="409365"/>
                </a:lnTo>
                <a:lnTo>
                  <a:pt x="1648158" y="448596"/>
                </a:lnTo>
                <a:lnTo>
                  <a:pt x="1671322" y="489097"/>
                </a:lnTo>
                <a:lnTo>
                  <a:pt x="1692831" y="530799"/>
                </a:lnTo>
                <a:lnTo>
                  <a:pt x="1712647" y="573631"/>
                </a:lnTo>
                <a:lnTo>
                  <a:pt x="1730727" y="617524"/>
                </a:lnTo>
                <a:lnTo>
                  <a:pt x="1747033" y="662406"/>
                </a:lnTo>
                <a:lnTo>
                  <a:pt x="1761524" y="708208"/>
                </a:lnTo>
                <a:lnTo>
                  <a:pt x="1774160" y="754860"/>
                </a:lnTo>
                <a:lnTo>
                  <a:pt x="1784901" y="802291"/>
                </a:lnTo>
                <a:lnTo>
                  <a:pt x="1793706" y="850430"/>
                </a:lnTo>
                <a:lnTo>
                  <a:pt x="1800535" y="899209"/>
                </a:lnTo>
                <a:lnTo>
                  <a:pt x="1805349" y="948555"/>
                </a:lnTo>
                <a:lnTo>
                  <a:pt x="1808107" y="998400"/>
                </a:lnTo>
                <a:lnTo>
                  <a:pt x="1808769" y="1048673"/>
                </a:lnTo>
                <a:lnTo>
                  <a:pt x="1807294" y="1099303"/>
                </a:lnTo>
                <a:lnTo>
                  <a:pt x="1803643" y="1150221"/>
                </a:lnTo>
                <a:lnTo>
                  <a:pt x="1797775" y="1201356"/>
                </a:lnTo>
                <a:lnTo>
                  <a:pt x="2170450" y="1567705"/>
                </a:lnTo>
                <a:lnTo>
                  <a:pt x="1680201" y="1574480"/>
                </a:lnTo>
                <a:lnTo>
                  <a:pt x="1655395" y="1619488"/>
                </a:lnTo>
                <a:lnTo>
                  <a:pt x="1628902" y="1662573"/>
                </a:lnTo>
                <a:lnTo>
                  <a:pt x="1600802" y="1703709"/>
                </a:lnTo>
                <a:lnTo>
                  <a:pt x="1571169" y="1742869"/>
                </a:lnTo>
                <a:lnTo>
                  <a:pt x="1540083" y="1780026"/>
                </a:lnTo>
                <a:lnTo>
                  <a:pt x="1507619" y="1815153"/>
                </a:lnTo>
                <a:lnTo>
                  <a:pt x="1473856" y="1848224"/>
                </a:lnTo>
                <a:lnTo>
                  <a:pt x="1438870" y="1879211"/>
                </a:lnTo>
                <a:lnTo>
                  <a:pt x="1402739" y="1908087"/>
                </a:lnTo>
                <a:lnTo>
                  <a:pt x="1365539" y="1934827"/>
                </a:lnTo>
                <a:lnTo>
                  <a:pt x="1327349" y="1959402"/>
                </a:lnTo>
                <a:lnTo>
                  <a:pt x="1288245" y="1981786"/>
                </a:lnTo>
                <a:lnTo>
                  <a:pt x="1248305" y="2001952"/>
                </a:lnTo>
                <a:lnTo>
                  <a:pt x="1207605" y="2019873"/>
                </a:lnTo>
                <a:lnTo>
                  <a:pt x="1166224" y="2035523"/>
                </a:lnTo>
                <a:lnTo>
                  <a:pt x="1124237" y="2048874"/>
                </a:lnTo>
                <a:lnTo>
                  <a:pt x="1081723" y="2059900"/>
                </a:lnTo>
                <a:lnTo>
                  <a:pt x="1038759" y="2068574"/>
                </a:lnTo>
                <a:lnTo>
                  <a:pt x="995422" y="2074868"/>
                </a:lnTo>
                <a:lnTo>
                  <a:pt x="951789" y="2078757"/>
                </a:lnTo>
                <a:lnTo>
                  <a:pt x="907938" y="208021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693" y="4225141"/>
            <a:ext cx="853523" cy="853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0591" y="1553006"/>
            <a:ext cx="2831465" cy="2598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01930" marR="186055" indent="-57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2.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asks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126364" marR="5080" indent="-114300">
              <a:lnSpc>
                <a:spcPts val="2850"/>
              </a:lnSpc>
            </a:pPr>
            <a:r>
              <a:rPr sz="2400" spc="-110" dirty="0">
                <a:latin typeface="Arial"/>
                <a:cs typeface="Arial"/>
              </a:rPr>
              <a:t>hosts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document</a:t>
            </a:r>
            <a:r>
              <a:rPr sz="2400" spc="-3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to  </a:t>
            </a:r>
            <a:r>
              <a:rPr sz="2400" spc="-145" dirty="0">
                <a:latin typeface="Arial"/>
                <a:cs typeface="Arial"/>
              </a:rPr>
              <a:t>send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639445">
              <a:lnSpc>
                <a:spcPct val="100000"/>
              </a:lnSpc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768790" y="3458493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5368" y="3183532"/>
            <a:ext cx="1388110" cy="1216025"/>
          </a:xfrm>
          <a:custGeom>
            <a:avLst/>
            <a:gdLst/>
            <a:ahLst/>
            <a:cxnLst/>
            <a:rect l="l" t="t" r="r" b="b"/>
            <a:pathLst>
              <a:path w="1388110" h="1216025">
                <a:moveTo>
                  <a:pt x="1195428" y="166085"/>
                </a:moveTo>
                <a:lnTo>
                  <a:pt x="354226" y="166085"/>
                </a:lnTo>
                <a:lnTo>
                  <a:pt x="391468" y="133840"/>
                </a:lnTo>
                <a:lnTo>
                  <a:pt x="430609" y="105059"/>
                </a:lnTo>
                <a:lnTo>
                  <a:pt x="471433" y="79745"/>
                </a:lnTo>
                <a:lnTo>
                  <a:pt x="513725" y="57904"/>
                </a:lnTo>
                <a:lnTo>
                  <a:pt x="557271" y="39538"/>
                </a:lnTo>
                <a:lnTo>
                  <a:pt x="601855" y="24653"/>
                </a:lnTo>
                <a:lnTo>
                  <a:pt x="647262" y="13252"/>
                </a:lnTo>
                <a:lnTo>
                  <a:pt x="693277" y="5340"/>
                </a:lnTo>
                <a:lnTo>
                  <a:pt x="739685" y="921"/>
                </a:lnTo>
                <a:lnTo>
                  <a:pt x="786271" y="0"/>
                </a:lnTo>
                <a:lnTo>
                  <a:pt x="832819" y="2580"/>
                </a:lnTo>
                <a:lnTo>
                  <a:pt x="879115" y="8665"/>
                </a:lnTo>
                <a:lnTo>
                  <a:pt x="924943" y="18261"/>
                </a:lnTo>
                <a:lnTo>
                  <a:pt x="970089" y="31371"/>
                </a:lnTo>
                <a:lnTo>
                  <a:pt x="1014337" y="48000"/>
                </a:lnTo>
                <a:lnTo>
                  <a:pt x="1057472" y="68152"/>
                </a:lnTo>
                <a:lnTo>
                  <a:pt x="1099280" y="91830"/>
                </a:lnTo>
                <a:lnTo>
                  <a:pt x="1139544" y="119040"/>
                </a:lnTo>
                <a:lnTo>
                  <a:pt x="1178050" y="149785"/>
                </a:lnTo>
                <a:lnTo>
                  <a:pt x="1195428" y="166085"/>
                </a:lnTo>
                <a:close/>
              </a:path>
              <a:path w="1388110" h="1216025">
                <a:moveTo>
                  <a:pt x="788379" y="1215709"/>
                </a:moveTo>
                <a:lnTo>
                  <a:pt x="741547" y="1214966"/>
                </a:lnTo>
                <a:lnTo>
                  <a:pt x="694710" y="1210644"/>
                </a:lnTo>
                <a:lnTo>
                  <a:pt x="648077" y="1202698"/>
                </a:lnTo>
                <a:lnTo>
                  <a:pt x="601860" y="1191085"/>
                </a:lnTo>
                <a:lnTo>
                  <a:pt x="556268" y="1175757"/>
                </a:lnTo>
                <a:lnTo>
                  <a:pt x="511511" y="1156672"/>
                </a:lnTo>
                <a:lnTo>
                  <a:pt x="467801" y="1133783"/>
                </a:lnTo>
                <a:lnTo>
                  <a:pt x="426065" y="1107515"/>
                </a:lnTo>
                <a:lnTo>
                  <a:pt x="387137" y="1078456"/>
                </a:lnTo>
                <a:lnTo>
                  <a:pt x="351081" y="1046810"/>
                </a:lnTo>
                <a:lnTo>
                  <a:pt x="317963" y="1012780"/>
                </a:lnTo>
                <a:lnTo>
                  <a:pt x="287848" y="976570"/>
                </a:lnTo>
                <a:lnTo>
                  <a:pt x="260802" y="938384"/>
                </a:lnTo>
                <a:lnTo>
                  <a:pt x="236889" y="898425"/>
                </a:lnTo>
                <a:lnTo>
                  <a:pt x="216174" y="856896"/>
                </a:lnTo>
                <a:lnTo>
                  <a:pt x="198724" y="814002"/>
                </a:lnTo>
                <a:lnTo>
                  <a:pt x="184602" y="769945"/>
                </a:lnTo>
                <a:lnTo>
                  <a:pt x="173875" y="724929"/>
                </a:lnTo>
                <a:lnTo>
                  <a:pt x="166608" y="679158"/>
                </a:lnTo>
                <a:lnTo>
                  <a:pt x="162865" y="632835"/>
                </a:lnTo>
                <a:lnTo>
                  <a:pt x="162713" y="586164"/>
                </a:lnTo>
                <a:lnTo>
                  <a:pt x="166215" y="539348"/>
                </a:lnTo>
                <a:lnTo>
                  <a:pt x="173438" y="492592"/>
                </a:lnTo>
                <a:lnTo>
                  <a:pt x="184447" y="446097"/>
                </a:lnTo>
                <a:lnTo>
                  <a:pt x="199306" y="400069"/>
                </a:lnTo>
                <a:lnTo>
                  <a:pt x="218082" y="354710"/>
                </a:lnTo>
                <a:lnTo>
                  <a:pt x="0" y="57060"/>
                </a:lnTo>
                <a:lnTo>
                  <a:pt x="354226" y="166085"/>
                </a:lnTo>
                <a:lnTo>
                  <a:pt x="1195428" y="166085"/>
                </a:lnTo>
                <a:lnTo>
                  <a:pt x="1213967" y="183474"/>
                </a:lnTo>
                <a:lnTo>
                  <a:pt x="1246592" y="219370"/>
                </a:lnTo>
                <a:lnTo>
                  <a:pt x="1275899" y="257262"/>
                </a:lnTo>
                <a:lnTo>
                  <a:pt x="1301864" y="296937"/>
                </a:lnTo>
                <a:lnTo>
                  <a:pt x="1324462" y="338183"/>
                </a:lnTo>
                <a:lnTo>
                  <a:pt x="1343668" y="380788"/>
                </a:lnTo>
                <a:lnTo>
                  <a:pt x="1359457" y="424540"/>
                </a:lnTo>
                <a:lnTo>
                  <a:pt x="1371805" y="469227"/>
                </a:lnTo>
                <a:lnTo>
                  <a:pt x="1380685" y="514637"/>
                </a:lnTo>
                <a:lnTo>
                  <a:pt x="1386075" y="560558"/>
                </a:lnTo>
                <a:lnTo>
                  <a:pt x="1387947" y="606777"/>
                </a:lnTo>
                <a:lnTo>
                  <a:pt x="1386278" y="653083"/>
                </a:lnTo>
                <a:lnTo>
                  <a:pt x="1381044" y="699263"/>
                </a:lnTo>
                <a:lnTo>
                  <a:pt x="1372217" y="745106"/>
                </a:lnTo>
                <a:lnTo>
                  <a:pt x="1359775" y="790399"/>
                </a:lnTo>
                <a:lnTo>
                  <a:pt x="1343692" y="834931"/>
                </a:lnTo>
                <a:lnTo>
                  <a:pt x="1323944" y="878488"/>
                </a:lnTo>
                <a:lnTo>
                  <a:pt x="1300504" y="920860"/>
                </a:lnTo>
                <a:lnTo>
                  <a:pt x="1273349" y="961833"/>
                </a:lnTo>
                <a:lnTo>
                  <a:pt x="1242993" y="1000532"/>
                </a:lnTo>
                <a:lnTo>
                  <a:pt x="1210107" y="1036191"/>
                </a:lnTo>
                <a:lnTo>
                  <a:pt x="1174902" y="1068765"/>
                </a:lnTo>
                <a:lnTo>
                  <a:pt x="1137587" y="1098210"/>
                </a:lnTo>
                <a:lnTo>
                  <a:pt x="1098373" y="1124480"/>
                </a:lnTo>
                <a:lnTo>
                  <a:pt x="1057471" y="1147530"/>
                </a:lnTo>
                <a:lnTo>
                  <a:pt x="1015091" y="1167316"/>
                </a:lnTo>
                <a:lnTo>
                  <a:pt x="971443" y="1183793"/>
                </a:lnTo>
                <a:lnTo>
                  <a:pt x="926737" y="1196915"/>
                </a:lnTo>
                <a:lnTo>
                  <a:pt x="881184" y="1206639"/>
                </a:lnTo>
                <a:lnTo>
                  <a:pt x="834995" y="1212918"/>
                </a:lnTo>
                <a:lnTo>
                  <a:pt x="788379" y="1215709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293" y="3876992"/>
            <a:ext cx="1225497" cy="1225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62917" y="1609327"/>
            <a:ext cx="4735830" cy="23901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05685" marR="349250" indent="-12446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3.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server  </a:t>
            </a:r>
            <a:r>
              <a:rPr sz="2400" spc="-120" dirty="0">
                <a:latin typeface="Arial"/>
                <a:cs typeface="Arial"/>
              </a:rPr>
              <a:t>responds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2045970" marR="5080" indent="-210185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210" dirty="0">
                <a:latin typeface="Arial"/>
                <a:cs typeface="Arial"/>
              </a:rPr>
              <a:t>HTML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file 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60" dirty="0">
                <a:latin typeface="Arial"/>
                <a:cs typeface="Arial"/>
              </a:rPr>
              <a:t>was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requested.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134772" y="3645242"/>
            <a:ext cx="3191693" cy="221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917" y="1486217"/>
            <a:ext cx="2834640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0350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4.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130" dirty="0">
                <a:latin typeface="Arial"/>
                <a:cs typeface="Arial"/>
              </a:rPr>
              <a:t>reads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80" dirty="0">
                <a:latin typeface="Arial"/>
                <a:cs typeface="Arial"/>
              </a:rPr>
              <a:t>HTML, </a:t>
            </a:r>
            <a:r>
              <a:rPr sz="2400" spc="-204" dirty="0">
                <a:latin typeface="Arial"/>
                <a:cs typeface="Arial"/>
              </a:rPr>
              <a:t>sees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05" dirty="0">
                <a:latin typeface="Arial"/>
                <a:cs typeface="Arial"/>
              </a:rPr>
              <a:t>embedded </a:t>
            </a:r>
            <a:r>
              <a:rPr sz="2400" spc="-125" dirty="0">
                <a:latin typeface="Arial"/>
                <a:cs typeface="Arial"/>
              </a:rPr>
              <a:t>resources 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204" dirty="0">
                <a:latin typeface="Arial"/>
                <a:cs typeface="Arial"/>
              </a:rPr>
              <a:t>asks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576580">
              <a:lnSpc>
                <a:spcPts val="2760"/>
              </a:lnSpc>
            </a:pPr>
            <a:r>
              <a:rPr sz="2400" spc="-90" dirty="0">
                <a:latin typeface="Arial"/>
                <a:cs typeface="Arial"/>
              </a:rPr>
              <a:t>those </a:t>
            </a:r>
            <a:r>
              <a:rPr sz="2400" spc="-225" dirty="0">
                <a:latin typeface="Arial"/>
                <a:cs typeface="Arial"/>
              </a:rPr>
              <a:t>as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well.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1261" y="3059043"/>
            <a:ext cx="2222720" cy="2369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524" y="3861917"/>
            <a:ext cx="763498" cy="76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549" y="449597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810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56916" y="2209115"/>
            <a:ext cx="1129665" cy="1513840"/>
          </a:xfrm>
          <a:custGeom>
            <a:avLst/>
            <a:gdLst/>
            <a:ahLst/>
            <a:cxnLst/>
            <a:rect l="l" t="t" r="r" b="b"/>
            <a:pathLst>
              <a:path w="1129664" h="1513839">
                <a:moveTo>
                  <a:pt x="0" y="1513701"/>
                </a:moveTo>
                <a:lnTo>
                  <a:pt x="273999" y="828978"/>
                </a:lnTo>
                <a:lnTo>
                  <a:pt x="232248" y="798819"/>
                </a:lnTo>
                <a:lnTo>
                  <a:pt x="194882" y="765767"/>
                </a:lnTo>
                <a:lnTo>
                  <a:pt x="161971" y="730145"/>
                </a:lnTo>
                <a:lnTo>
                  <a:pt x="133588" y="692278"/>
                </a:lnTo>
                <a:lnTo>
                  <a:pt x="109802" y="652487"/>
                </a:lnTo>
                <a:lnTo>
                  <a:pt x="90685" y="611097"/>
                </a:lnTo>
                <a:lnTo>
                  <a:pt x="76307" y="568430"/>
                </a:lnTo>
                <a:lnTo>
                  <a:pt x="66740" y="524810"/>
                </a:lnTo>
                <a:lnTo>
                  <a:pt x="62055" y="480560"/>
                </a:lnTo>
                <a:lnTo>
                  <a:pt x="62322" y="436003"/>
                </a:lnTo>
                <a:lnTo>
                  <a:pt x="67612" y="391463"/>
                </a:lnTo>
                <a:lnTo>
                  <a:pt x="77996" y="347262"/>
                </a:lnTo>
                <a:lnTo>
                  <a:pt x="93546" y="303725"/>
                </a:lnTo>
                <a:lnTo>
                  <a:pt x="114331" y="261173"/>
                </a:lnTo>
                <a:lnTo>
                  <a:pt x="140424" y="219931"/>
                </a:lnTo>
                <a:lnTo>
                  <a:pt x="169162" y="183487"/>
                </a:lnTo>
                <a:lnTo>
                  <a:pt x="201221" y="150105"/>
                </a:lnTo>
                <a:lnTo>
                  <a:pt x="236300" y="119862"/>
                </a:lnTo>
                <a:lnTo>
                  <a:pt x="274097" y="92834"/>
                </a:lnTo>
                <a:lnTo>
                  <a:pt x="314310" y="69095"/>
                </a:lnTo>
                <a:lnTo>
                  <a:pt x="356639" y="48723"/>
                </a:lnTo>
                <a:lnTo>
                  <a:pt x="400782" y="31792"/>
                </a:lnTo>
                <a:lnTo>
                  <a:pt x="446436" y="18378"/>
                </a:lnTo>
                <a:lnTo>
                  <a:pt x="493301" y="8558"/>
                </a:lnTo>
                <a:lnTo>
                  <a:pt x="541075" y="2406"/>
                </a:lnTo>
                <a:lnTo>
                  <a:pt x="589457" y="0"/>
                </a:lnTo>
                <a:lnTo>
                  <a:pt x="638144" y="1413"/>
                </a:lnTo>
                <a:lnTo>
                  <a:pt x="686836" y="6722"/>
                </a:lnTo>
                <a:lnTo>
                  <a:pt x="735231" y="16003"/>
                </a:lnTo>
                <a:lnTo>
                  <a:pt x="783027" y="29332"/>
                </a:lnTo>
                <a:lnTo>
                  <a:pt x="829923" y="46784"/>
                </a:lnTo>
                <a:lnTo>
                  <a:pt x="877577" y="69508"/>
                </a:lnTo>
                <a:lnTo>
                  <a:pt x="921565" y="95795"/>
                </a:lnTo>
                <a:lnTo>
                  <a:pt x="961747" y="125339"/>
                </a:lnTo>
                <a:lnTo>
                  <a:pt x="997981" y="157833"/>
                </a:lnTo>
                <a:lnTo>
                  <a:pt x="1030126" y="192974"/>
                </a:lnTo>
                <a:lnTo>
                  <a:pt x="1058042" y="230454"/>
                </a:lnTo>
                <a:lnTo>
                  <a:pt x="1081586" y="269968"/>
                </a:lnTo>
                <a:lnTo>
                  <a:pt x="1100619" y="311211"/>
                </a:lnTo>
                <a:lnTo>
                  <a:pt x="1114999" y="353876"/>
                </a:lnTo>
                <a:lnTo>
                  <a:pt x="1124585" y="397659"/>
                </a:lnTo>
                <a:lnTo>
                  <a:pt x="1129236" y="442253"/>
                </a:lnTo>
                <a:lnTo>
                  <a:pt x="1128812" y="487352"/>
                </a:lnTo>
                <a:lnTo>
                  <a:pt x="1123170" y="532652"/>
                </a:lnTo>
                <a:lnTo>
                  <a:pt x="1112171" y="577846"/>
                </a:lnTo>
                <a:lnTo>
                  <a:pt x="1095672" y="622628"/>
                </a:lnTo>
                <a:lnTo>
                  <a:pt x="1075525" y="663135"/>
                </a:lnTo>
                <a:lnTo>
                  <a:pt x="1051440" y="701182"/>
                </a:lnTo>
                <a:lnTo>
                  <a:pt x="1023695" y="736646"/>
                </a:lnTo>
                <a:lnTo>
                  <a:pt x="992570" y="769402"/>
                </a:lnTo>
                <a:lnTo>
                  <a:pt x="958344" y="799327"/>
                </a:lnTo>
                <a:lnTo>
                  <a:pt x="921297" y="826296"/>
                </a:lnTo>
                <a:lnTo>
                  <a:pt x="881708" y="850185"/>
                </a:lnTo>
                <a:lnTo>
                  <a:pt x="839857" y="870871"/>
                </a:lnTo>
                <a:lnTo>
                  <a:pt x="796023" y="888230"/>
                </a:lnTo>
                <a:lnTo>
                  <a:pt x="750485" y="902137"/>
                </a:lnTo>
                <a:lnTo>
                  <a:pt x="732231" y="906153"/>
                </a:lnTo>
                <a:lnTo>
                  <a:pt x="457124" y="906153"/>
                </a:lnTo>
                <a:lnTo>
                  <a:pt x="0" y="1513701"/>
                </a:lnTo>
                <a:close/>
              </a:path>
              <a:path w="1129664" h="1513839">
                <a:moveTo>
                  <a:pt x="606442" y="921909"/>
                </a:moveTo>
                <a:lnTo>
                  <a:pt x="556883" y="920769"/>
                </a:lnTo>
                <a:lnTo>
                  <a:pt x="507017" y="915559"/>
                </a:lnTo>
                <a:lnTo>
                  <a:pt x="457124" y="906153"/>
                </a:lnTo>
                <a:lnTo>
                  <a:pt x="732231" y="906153"/>
                </a:lnTo>
                <a:lnTo>
                  <a:pt x="703522" y="912468"/>
                </a:lnTo>
                <a:lnTo>
                  <a:pt x="655415" y="919100"/>
                </a:lnTo>
                <a:lnTo>
                  <a:pt x="606442" y="92190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9864" y="2419332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1742" y="2508989"/>
            <a:ext cx="1478280" cy="853440"/>
          </a:xfrm>
          <a:custGeom>
            <a:avLst/>
            <a:gdLst/>
            <a:ahLst/>
            <a:cxnLst/>
            <a:rect l="l" t="t" r="r" b="b"/>
            <a:pathLst>
              <a:path w="1478279" h="853439">
                <a:moveTo>
                  <a:pt x="513844" y="853130"/>
                </a:moveTo>
                <a:lnTo>
                  <a:pt x="465545" y="849936"/>
                </a:lnTo>
                <a:lnTo>
                  <a:pt x="417561" y="843206"/>
                </a:lnTo>
                <a:lnTo>
                  <a:pt x="370203" y="832903"/>
                </a:lnTo>
                <a:lnTo>
                  <a:pt x="323783" y="818992"/>
                </a:lnTo>
                <a:lnTo>
                  <a:pt x="278610" y="801438"/>
                </a:lnTo>
                <a:lnTo>
                  <a:pt x="234995" y="780204"/>
                </a:lnTo>
                <a:lnTo>
                  <a:pt x="191488" y="754052"/>
                </a:lnTo>
                <a:lnTo>
                  <a:pt x="152186" y="725043"/>
                </a:lnTo>
                <a:lnTo>
                  <a:pt x="117181" y="693474"/>
                </a:lnTo>
                <a:lnTo>
                  <a:pt x="86561" y="659640"/>
                </a:lnTo>
                <a:lnTo>
                  <a:pt x="60417" y="623837"/>
                </a:lnTo>
                <a:lnTo>
                  <a:pt x="38840" y="586362"/>
                </a:lnTo>
                <a:lnTo>
                  <a:pt x="21919" y="547510"/>
                </a:lnTo>
                <a:lnTo>
                  <a:pt x="9745" y="507578"/>
                </a:lnTo>
                <a:lnTo>
                  <a:pt x="2409" y="466860"/>
                </a:lnTo>
                <a:lnTo>
                  <a:pt x="0" y="425654"/>
                </a:lnTo>
                <a:lnTo>
                  <a:pt x="2608" y="384256"/>
                </a:lnTo>
                <a:lnTo>
                  <a:pt x="10324" y="342961"/>
                </a:lnTo>
                <a:lnTo>
                  <a:pt x="23238" y="302065"/>
                </a:lnTo>
                <a:lnTo>
                  <a:pt x="41440" y="261864"/>
                </a:lnTo>
                <a:lnTo>
                  <a:pt x="65021" y="222655"/>
                </a:lnTo>
                <a:lnTo>
                  <a:pt x="91531" y="187768"/>
                </a:lnTo>
                <a:lnTo>
                  <a:pt x="121542" y="155576"/>
                </a:lnTo>
                <a:lnTo>
                  <a:pt x="154757" y="126161"/>
                </a:lnTo>
                <a:lnTo>
                  <a:pt x="190881" y="99605"/>
                </a:lnTo>
                <a:lnTo>
                  <a:pt x="229615" y="75991"/>
                </a:lnTo>
                <a:lnTo>
                  <a:pt x="270664" y="55402"/>
                </a:lnTo>
                <a:lnTo>
                  <a:pt x="313731" y="37919"/>
                </a:lnTo>
                <a:lnTo>
                  <a:pt x="358520" y="23626"/>
                </a:lnTo>
                <a:lnTo>
                  <a:pt x="404734" y="12605"/>
                </a:lnTo>
                <a:lnTo>
                  <a:pt x="452076" y="4939"/>
                </a:lnTo>
                <a:lnTo>
                  <a:pt x="500250" y="709"/>
                </a:lnTo>
                <a:lnTo>
                  <a:pt x="548960" y="0"/>
                </a:lnTo>
                <a:lnTo>
                  <a:pt x="597908" y="2892"/>
                </a:lnTo>
                <a:lnTo>
                  <a:pt x="646798" y="9468"/>
                </a:lnTo>
                <a:lnTo>
                  <a:pt x="695334" y="19812"/>
                </a:lnTo>
                <a:lnTo>
                  <a:pt x="743219" y="34005"/>
                </a:lnTo>
                <a:lnTo>
                  <a:pt x="792169" y="53040"/>
                </a:lnTo>
                <a:lnTo>
                  <a:pt x="837673" y="75521"/>
                </a:lnTo>
                <a:lnTo>
                  <a:pt x="879572" y="101171"/>
                </a:lnTo>
                <a:lnTo>
                  <a:pt x="917707" y="129714"/>
                </a:lnTo>
                <a:lnTo>
                  <a:pt x="951917" y="160872"/>
                </a:lnTo>
                <a:lnTo>
                  <a:pt x="982044" y="194368"/>
                </a:lnTo>
                <a:lnTo>
                  <a:pt x="1007929" y="229926"/>
                </a:lnTo>
                <a:lnTo>
                  <a:pt x="1029413" y="267270"/>
                </a:lnTo>
                <a:lnTo>
                  <a:pt x="1046335" y="306121"/>
                </a:lnTo>
                <a:lnTo>
                  <a:pt x="1058537" y="346205"/>
                </a:lnTo>
                <a:lnTo>
                  <a:pt x="1065860" y="387242"/>
                </a:lnTo>
                <a:lnTo>
                  <a:pt x="1068143" y="428958"/>
                </a:lnTo>
                <a:lnTo>
                  <a:pt x="1065229" y="471075"/>
                </a:lnTo>
                <a:lnTo>
                  <a:pt x="1056957" y="513316"/>
                </a:lnTo>
                <a:lnTo>
                  <a:pt x="1043169" y="555404"/>
                </a:lnTo>
                <a:lnTo>
                  <a:pt x="1263786" y="698429"/>
                </a:lnTo>
                <a:lnTo>
                  <a:pt x="945769" y="698429"/>
                </a:lnTo>
                <a:lnTo>
                  <a:pt x="911418" y="728633"/>
                </a:lnTo>
                <a:lnTo>
                  <a:pt x="874274" y="755658"/>
                </a:lnTo>
                <a:lnTo>
                  <a:pt x="834646" y="779468"/>
                </a:lnTo>
                <a:lnTo>
                  <a:pt x="792847" y="800028"/>
                </a:lnTo>
                <a:lnTo>
                  <a:pt x="749186" y="817302"/>
                </a:lnTo>
                <a:lnTo>
                  <a:pt x="703974" y="831255"/>
                </a:lnTo>
                <a:lnTo>
                  <a:pt x="657524" y="841849"/>
                </a:lnTo>
                <a:lnTo>
                  <a:pt x="610145" y="849050"/>
                </a:lnTo>
                <a:lnTo>
                  <a:pt x="562148" y="852822"/>
                </a:lnTo>
                <a:lnTo>
                  <a:pt x="513844" y="853130"/>
                </a:lnTo>
                <a:close/>
              </a:path>
              <a:path w="1478279" h="853439">
                <a:moveTo>
                  <a:pt x="1477693" y="837104"/>
                </a:moveTo>
                <a:lnTo>
                  <a:pt x="945769" y="698429"/>
                </a:lnTo>
                <a:lnTo>
                  <a:pt x="1263786" y="698429"/>
                </a:lnTo>
                <a:lnTo>
                  <a:pt x="1477693" y="837104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8802" y="2656675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8790" y="2880094"/>
            <a:ext cx="853498" cy="853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1016" y="4266626"/>
            <a:ext cx="1368425" cy="922019"/>
          </a:xfrm>
          <a:custGeom>
            <a:avLst/>
            <a:gdLst/>
            <a:ahLst/>
            <a:cxnLst/>
            <a:rect l="l" t="t" r="r" b="b"/>
            <a:pathLst>
              <a:path w="1368425" h="922020">
                <a:moveTo>
                  <a:pt x="848204" y="921728"/>
                </a:moveTo>
                <a:lnTo>
                  <a:pt x="799132" y="920914"/>
                </a:lnTo>
                <a:lnTo>
                  <a:pt x="750716" y="916245"/>
                </a:lnTo>
                <a:lnTo>
                  <a:pt x="703243" y="907834"/>
                </a:lnTo>
                <a:lnTo>
                  <a:pt x="656997" y="895793"/>
                </a:lnTo>
                <a:lnTo>
                  <a:pt x="612264" y="880235"/>
                </a:lnTo>
                <a:lnTo>
                  <a:pt x="569330" y="861272"/>
                </a:lnTo>
                <a:lnTo>
                  <a:pt x="528482" y="839017"/>
                </a:lnTo>
                <a:lnTo>
                  <a:pt x="490004" y="813583"/>
                </a:lnTo>
                <a:lnTo>
                  <a:pt x="454182" y="785082"/>
                </a:lnTo>
                <a:lnTo>
                  <a:pt x="421302" y="753627"/>
                </a:lnTo>
                <a:lnTo>
                  <a:pt x="391651" y="719331"/>
                </a:lnTo>
                <a:lnTo>
                  <a:pt x="365512" y="682305"/>
                </a:lnTo>
                <a:lnTo>
                  <a:pt x="343174" y="642664"/>
                </a:lnTo>
                <a:lnTo>
                  <a:pt x="0" y="616864"/>
                </a:lnTo>
                <a:lnTo>
                  <a:pt x="300024" y="470739"/>
                </a:lnTo>
                <a:lnTo>
                  <a:pt x="301343" y="426671"/>
                </a:lnTo>
                <a:lnTo>
                  <a:pt x="307376" y="383626"/>
                </a:lnTo>
                <a:lnTo>
                  <a:pt x="317916" y="341811"/>
                </a:lnTo>
                <a:lnTo>
                  <a:pt x="332757" y="301429"/>
                </a:lnTo>
                <a:lnTo>
                  <a:pt x="351693" y="262684"/>
                </a:lnTo>
                <a:lnTo>
                  <a:pt x="374518" y="225783"/>
                </a:lnTo>
                <a:lnTo>
                  <a:pt x="401026" y="190928"/>
                </a:lnTo>
                <a:lnTo>
                  <a:pt x="431011" y="158324"/>
                </a:lnTo>
                <a:lnTo>
                  <a:pt x="464267" y="128176"/>
                </a:lnTo>
                <a:lnTo>
                  <a:pt x="500587" y="100689"/>
                </a:lnTo>
                <a:lnTo>
                  <a:pt x="539766" y="76067"/>
                </a:lnTo>
                <a:lnTo>
                  <a:pt x="581597" y="54514"/>
                </a:lnTo>
                <a:lnTo>
                  <a:pt x="625874" y="36236"/>
                </a:lnTo>
                <a:lnTo>
                  <a:pt x="672392" y="21436"/>
                </a:lnTo>
                <a:lnTo>
                  <a:pt x="720943" y="10319"/>
                </a:lnTo>
                <a:lnTo>
                  <a:pt x="771323" y="3090"/>
                </a:lnTo>
                <a:lnTo>
                  <a:pt x="822269" y="0"/>
                </a:lnTo>
                <a:lnTo>
                  <a:pt x="872485" y="1058"/>
                </a:lnTo>
                <a:lnTo>
                  <a:pt x="921717" y="6107"/>
                </a:lnTo>
                <a:lnTo>
                  <a:pt x="969708" y="14989"/>
                </a:lnTo>
                <a:lnTo>
                  <a:pt x="1016203" y="27547"/>
                </a:lnTo>
                <a:lnTo>
                  <a:pt x="1060946" y="43624"/>
                </a:lnTo>
                <a:lnTo>
                  <a:pt x="1103681" y="63062"/>
                </a:lnTo>
                <a:lnTo>
                  <a:pt x="1144153" y="85702"/>
                </a:lnTo>
                <a:lnTo>
                  <a:pt x="1182107" y="111389"/>
                </a:lnTo>
                <a:lnTo>
                  <a:pt x="1217285" y="139963"/>
                </a:lnTo>
                <a:lnTo>
                  <a:pt x="1249434" y="171268"/>
                </a:lnTo>
                <a:lnTo>
                  <a:pt x="1278296" y="205147"/>
                </a:lnTo>
                <a:lnTo>
                  <a:pt x="1303617" y="241440"/>
                </a:lnTo>
                <a:lnTo>
                  <a:pt x="1325140" y="279992"/>
                </a:lnTo>
                <a:lnTo>
                  <a:pt x="1342610" y="320644"/>
                </a:lnTo>
                <a:lnTo>
                  <a:pt x="1355772" y="363239"/>
                </a:lnTo>
                <a:lnTo>
                  <a:pt x="1364219" y="406717"/>
                </a:lnTo>
                <a:lnTo>
                  <a:pt x="1367813" y="449965"/>
                </a:lnTo>
                <a:lnTo>
                  <a:pt x="1366710" y="492749"/>
                </a:lnTo>
                <a:lnTo>
                  <a:pt x="1361067" y="534834"/>
                </a:lnTo>
                <a:lnTo>
                  <a:pt x="1351042" y="575985"/>
                </a:lnTo>
                <a:lnTo>
                  <a:pt x="1336793" y="615969"/>
                </a:lnTo>
                <a:lnTo>
                  <a:pt x="1318475" y="654549"/>
                </a:lnTo>
                <a:lnTo>
                  <a:pt x="1296247" y="691492"/>
                </a:lnTo>
                <a:lnTo>
                  <a:pt x="1270265" y="726562"/>
                </a:lnTo>
                <a:lnTo>
                  <a:pt x="1240687" y="759525"/>
                </a:lnTo>
                <a:lnTo>
                  <a:pt x="1207670" y="790147"/>
                </a:lnTo>
                <a:lnTo>
                  <a:pt x="1171371" y="818192"/>
                </a:lnTo>
                <a:lnTo>
                  <a:pt x="1131947" y="843426"/>
                </a:lnTo>
                <a:lnTo>
                  <a:pt x="1089555" y="865614"/>
                </a:lnTo>
                <a:lnTo>
                  <a:pt x="1044353" y="884521"/>
                </a:lnTo>
                <a:lnTo>
                  <a:pt x="996498" y="899913"/>
                </a:lnTo>
                <a:lnTo>
                  <a:pt x="947172" y="911340"/>
                </a:lnTo>
                <a:lnTo>
                  <a:pt x="897646" y="918574"/>
                </a:lnTo>
                <a:lnTo>
                  <a:pt x="848204" y="921728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82264" y="447672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8657" y="4312841"/>
            <a:ext cx="1363345" cy="853440"/>
          </a:xfrm>
          <a:custGeom>
            <a:avLst/>
            <a:gdLst/>
            <a:ahLst/>
            <a:cxnLst/>
            <a:rect l="l" t="t" r="r" b="b"/>
            <a:pathLst>
              <a:path w="1363345" h="853439">
                <a:moveTo>
                  <a:pt x="514696" y="853020"/>
                </a:moveTo>
                <a:lnTo>
                  <a:pt x="464641" y="849662"/>
                </a:lnTo>
                <a:lnTo>
                  <a:pt x="414379" y="842423"/>
                </a:lnTo>
                <a:lnTo>
                  <a:pt x="361999" y="830571"/>
                </a:lnTo>
                <a:lnTo>
                  <a:pt x="312253" y="814842"/>
                </a:lnTo>
                <a:lnTo>
                  <a:pt x="265359" y="795486"/>
                </a:lnTo>
                <a:lnTo>
                  <a:pt x="221535" y="772752"/>
                </a:lnTo>
                <a:lnTo>
                  <a:pt x="180997" y="746892"/>
                </a:lnTo>
                <a:lnTo>
                  <a:pt x="143965" y="718156"/>
                </a:lnTo>
                <a:lnTo>
                  <a:pt x="110655" y="686793"/>
                </a:lnTo>
                <a:lnTo>
                  <a:pt x="81286" y="653053"/>
                </a:lnTo>
                <a:lnTo>
                  <a:pt x="56074" y="617187"/>
                </a:lnTo>
                <a:lnTo>
                  <a:pt x="35237" y="579446"/>
                </a:lnTo>
                <a:lnTo>
                  <a:pt x="18994" y="540078"/>
                </a:lnTo>
                <a:lnTo>
                  <a:pt x="7562" y="499334"/>
                </a:lnTo>
                <a:lnTo>
                  <a:pt x="1158" y="457464"/>
                </a:lnTo>
                <a:lnTo>
                  <a:pt x="0" y="414719"/>
                </a:lnTo>
                <a:lnTo>
                  <a:pt x="4305" y="371349"/>
                </a:lnTo>
                <a:lnTo>
                  <a:pt x="14052" y="328545"/>
                </a:lnTo>
                <a:lnTo>
                  <a:pt x="28880" y="287465"/>
                </a:lnTo>
                <a:lnTo>
                  <a:pt x="48498" y="248306"/>
                </a:lnTo>
                <a:lnTo>
                  <a:pt x="72616" y="211265"/>
                </a:lnTo>
                <a:lnTo>
                  <a:pt x="100943" y="176540"/>
                </a:lnTo>
                <a:lnTo>
                  <a:pt x="133188" y="144327"/>
                </a:lnTo>
                <a:lnTo>
                  <a:pt x="169061" y="114823"/>
                </a:lnTo>
                <a:lnTo>
                  <a:pt x="208271" y="88227"/>
                </a:lnTo>
                <a:lnTo>
                  <a:pt x="250528" y="64734"/>
                </a:lnTo>
                <a:lnTo>
                  <a:pt x="295542" y="44542"/>
                </a:lnTo>
                <a:lnTo>
                  <a:pt x="343020" y="27848"/>
                </a:lnTo>
                <a:lnTo>
                  <a:pt x="392674" y="14850"/>
                </a:lnTo>
                <a:lnTo>
                  <a:pt x="444212" y="5745"/>
                </a:lnTo>
                <a:lnTo>
                  <a:pt x="497344" y="729"/>
                </a:lnTo>
                <a:lnTo>
                  <a:pt x="551779" y="0"/>
                </a:lnTo>
                <a:lnTo>
                  <a:pt x="606025" y="3649"/>
                </a:lnTo>
                <a:lnTo>
                  <a:pt x="658611" y="11505"/>
                </a:lnTo>
                <a:lnTo>
                  <a:pt x="709263" y="23356"/>
                </a:lnTo>
                <a:lnTo>
                  <a:pt x="757709" y="38990"/>
                </a:lnTo>
                <a:lnTo>
                  <a:pt x="803675" y="58194"/>
                </a:lnTo>
                <a:lnTo>
                  <a:pt x="846887" y="80756"/>
                </a:lnTo>
                <a:lnTo>
                  <a:pt x="887072" y="106463"/>
                </a:lnTo>
                <a:lnTo>
                  <a:pt x="923957" y="135104"/>
                </a:lnTo>
                <a:lnTo>
                  <a:pt x="957268" y="166467"/>
                </a:lnTo>
                <a:lnTo>
                  <a:pt x="986732" y="200338"/>
                </a:lnTo>
                <a:lnTo>
                  <a:pt x="1012075" y="236506"/>
                </a:lnTo>
                <a:lnTo>
                  <a:pt x="1033025" y="274758"/>
                </a:lnTo>
                <a:lnTo>
                  <a:pt x="1049308" y="314883"/>
                </a:lnTo>
                <a:lnTo>
                  <a:pt x="1060650" y="356667"/>
                </a:lnTo>
                <a:lnTo>
                  <a:pt x="1066778" y="399899"/>
                </a:lnTo>
                <a:lnTo>
                  <a:pt x="1363177" y="512873"/>
                </a:lnTo>
                <a:lnTo>
                  <a:pt x="1040453" y="561373"/>
                </a:lnTo>
                <a:lnTo>
                  <a:pt x="1022039" y="599442"/>
                </a:lnTo>
                <a:lnTo>
                  <a:pt x="999585" y="635350"/>
                </a:lnTo>
                <a:lnTo>
                  <a:pt x="973364" y="668976"/>
                </a:lnTo>
                <a:lnTo>
                  <a:pt x="943652" y="700195"/>
                </a:lnTo>
                <a:lnTo>
                  <a:pt x="910721" y="728885"/>
                </a:lnTo>
                <a:lnTo>
                  <a:pt x="874846" y="754924"/>
                </a:lnTo>
                <a:lnTo>
                  <a:pt x="836300" y="778188"/>
                </a:lnTo>
                <a:lnTo>
                  <a:pt x="795357" y="798554"/>
                </a:lnTo>
                <a:lnTo>
                  <a:pt x="752290" y="815900"/>
                </a:lnTo>
                <a:lnTo>
                  <a:pt x="707375" y="830102"/>
                </a:lnTo>
                <a:lnTo>
                  <a:pt x="660884" y="841038"/>
                </a:lnTo>
                <a:lnTo>
                  <a:pt x="613091" y="848585"/>
                </a:lnTo>
                <a:lnTo>
                  <a:pt x="564270" y="852620"/>
                </a:lnTo>
                <a:lnTo>
                  <a:pt x="514696" y="853020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95491" y="4460373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0290" y="5166089"/>
            <a:ext cx="661523" cy="661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4289" y="3148980"/>
            <a:ext cx="5275389" cy="2759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4326" y="1562426"/>
            <a:ext cx="7574280" cy="1356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00680" marR="5080" indent="-28886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5.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95" dirty="0">
                <a:latin typeface="Arial"/>
                <a:cs typeface="Arial"/>
              </a:rPr>
              <a:t>loaded </a:t>
            </a:r>
            <a:r>
              <a:rPr sz="2400" spc="-85" dirty="0">
                <a:latin typeface="Arial"/>
                <a:cs typeface="Arial"/>
              </a:rPr>
              <a:t>when </a:t>
            </a:r>
            <a:r>
              <a:rPr sz="2400" spc="-50" dirty="0">
                <a:latin typeface="Arial"/>
                <a:cs typeface="Arial"/>
              </a:rPr>
              <a:t>all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resources </a:t>
            </a:r>
            <a:r>
              <a:rPr sz="2400" spc="-100" dirty="0">
                <a:latin typeface="Arial"/>
                <a:cs typeface="Arial"/>
              </a:rPr>
              <a:t>are</a:t>
            </a:r>
            <a:r>
              <a:rPr sz="2400" spc="-39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fetched 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displayed.</a:t>
            </a:r>
            <a:endParaRPr sz="2400" dirty="0">
              <a:latin typeface="Arial"/>
              <a:cs typeface="Arial"/>
            </a:endParaRPr>
          </a:p>
          <a:p>
            <a:pPr marL="2217420">
              <a:lnSpc>
                <a:spcPct val="100000"/>
              </a:lnSpc>
              <a:spcBef>
                <a:spcPts val="1775"/>
              </a:spcBef>
            </a:pPr>
            <a:r>
              <a:rPr sz="2400" b="1" spc="90" dirty="0">
                <a:latin typeface="Arial"/>
                <a:cs typeface="Arial"/>
              </a:rPr>
              <a:t>cs193x.stanford.edu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80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P.S.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4296" y="3277643"/>
            <a:ext cx="5275389" cy="2759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0771" y="1562426"/>
            <a:ext cx="7540625" cy="1356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05" dirty="0">
                <a:latin typeface="Arial"/>
                <a:cs typeface="Arial"/>
              </a:rPr>
              <a:t>(That </a:t>
            </a:r>
            <a:r>
              <a:rPr sz="2400" spc="-160" dirty="0">
                <a:latin typeface="Arial"/>
                <a:cs typeface="Arial"/>
              </a:rPr>
              <a:t>was </a:t>
            </a:r>
            <a:r>
              <a:rPr sz="2400" spc="-90" dirty="0">
                <a:latin typeface="Arial"/>
                <a:cs typeface="Arial"/>
              </a:rPr>
              <a:t>obviously very </a:t>
            </a:r>
            <a:r>
              <a:rPr sz="2400" spc="-105" dirty="0">
                <a:latin typeface="Arial"/>
                <a:cs typeface="Arial"/>
              </a:rPr>
              <a:t>hand-wavy. </a:t>
            </a:r>
            <a:r>
              <a:rPr sz="2400" spc="-40" dirty="0">
                <a:latin typeface="Arial"/>
                <a:cs typeface="Arial"/>
              </a:rPr>
              <a:t>We'll </a:t>
            </a:r>
            <a:r>
              <a:rPr sz="2400" spc="-75" dirty="0">
                <a:latin typeface="Arial"/>
                <a:cs typeface="Arial"/>
              </a:rPr>
              <a:t>get </a:t>
            </a:r>
            <a:r>
              <a:rPr sz="2400" spc="-70" dirty="0">
                <a:latin typeface="Arial"/>
                <a:cs typeface="Arial"/>
              </a:rPr>
              <a:t>more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detailed  </a:t>
            </a:r>
            <a:r>
              <a:rPr sz="2400" spc="-85" dirty="0">
                <a:latin typeface="Arial"/>
                <a:cs typeface="Arial"/>
              </a:rPr>
              <a:t>when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we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talk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about</a:t>
            </a:r>
            <a:r>
              <a:rPr sz="2400" spc="-125" dirty="0">
                <a:latin typeface="Arial"/>
                <a:cs typeface="Arial"/>
              </a:rPr>
              <a:t> servers </a:t>
            </a:r>
            <a:r>
              <a:rPr sz="2400" spc="-35" dirty="0">
                <a:latin typeface="Arial"/>
                <a:cs typeface="Arial"/>
              </a:rPr>
              <a:t>later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quarter.)</a:t>
            </a:r>
            <a:endParaRPr sz="2400">
              <a:latin typeface="Arial"/>
              <a:cs typeface="Arial"/>
            </a:endParaRPr>
          </a:p>
          <a:p>
            <a:pPr marL="41275" algn="ctr">
              <a:lnSpc>
                <a:spcPct val="100000"/>
              </a:lnSpc>
              <a:spcBef>
                <a:spcPts val="1775"/>
              </a:spcBef>
            </a:pPr>
            <a:r>
              <a:rPr sz="2400" b="1" spc="90" dirty="0">
                <a:latin typeface="Arial"/>
                <a:cs typeface="Arial"/>
              </a:rPr>
              <a:t>cs193x.stanford.edu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41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5" dirty="0"/>
              <a:t>HTML </a:t>
            </a:r>
            <a:r>
              <a:rPr sz="4800" spc="100" dirty="0"/>
              <a:t>and</a:t>
            </a:r>
            <a:r>
              <a:rPr sz="4800" spc="-994" dirty="0"/>
              <a:t> </a:t>
            </a:r>
            <a:r>
              <a:rPr sz="4800" spc="-220" dirty="0"/>
              <a:t>CSS</a:t>
            </a:r>
            <a:endParaRPr sz="4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245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 </a:t>
            </a:r>
            <a:r>
              <a:rPr spc="75" dirty="0"/>
              <a:t>and</a:t>
            </a:r>
            <a:r>
              <a:rPr spc="-910" dirty="0"/>
              <a:t> </a:t>
            </a:r>
            <a:r>
              <a:rPr spc="-165" dirty="0"/>
              <a:t>CSS </a:t>
            </a:r>
            <a:r>
              <a:rPr spc="-90" dirty="0"/>
              <a:t>strategy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974840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970">
              <a:lnSpc>
                <a:spcPct val="114599"/>
              </a:lnSpc>
              <a:spcBef>
                <a:spcPts val="100"/>
              </a:spcBef>
            </a:pPr>
            <a:r>
              <a:rPr sz="2400" b="1" spc="-200" dirty="0">
                <a:solidFill>
                  <a:srgbClr val="424242"/>
                </a:solidFill>
                <a:latin typeface="Arial"/>
                <a:cs typeface="Arial"/>
              </a:rPr>
              <a:t>Assumption: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Most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people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cursory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familiarity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Therefore we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will: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spcBef>
                <a:spcPts val="5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self-explanatory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syntax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parts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easily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144905">
              <a:lnSpc>
                <a:spcPct val="100000"/>
              </a:lnSpc>
              <a:spcBef>
                <a:spcPts val="1500"/>
              </a:spcBef>
            </a:pP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Therefore,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aggressive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2400" b="1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questions!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4046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37" y="283724"/>
                </a:lnTo>
                <a:lnTo>
                  <a:pt x="0" y="240899"/>
                </a:lnTo>
                <a:lnTo>
                  <a:pt x="129137" y="198074"/>
                </a:lnTo>
                <a:lnTo>
                  <a:pt x="157049" y="0"/>
                </a:lnTo>
                <a:lnTo>
                  <a:pt x="184962" y="198074"/>
                </a:lnTo>
                <a:lnTo>
                  <a:pt x="314099" y="240899"/>
                </a:lnTo>
                <a:lnTo>
                  <a:pt x="184962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3135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49" y="283724"/>
                </a:lnTo>
                <a:lnTo>
                  <a:pt x="0" y="240899"/>
                </a:lnTo>
                <a:lnTo>
                  <a:pt x="129149" y="198074"/>
                </a:lnTo>
                <a:lnTo>
                  <a:pt x="157049" y="0"/>
                </a:lnTo>
                <a:lnTo>
                  <a:pt x="184949" y="198074"/>
                </a:lnTo>
                <a:lnTo>
                  <a:pt x="314099" y="240899"/>
                </a:lnTo>
                <a:lnTo>
                  <a:pt x="184949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35012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page;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language.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3709927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322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138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6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1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15" dirty="0">
                <a:solidFill>
                  <a:srgbClr val="424242"/>
                </a:solidFill>
                <a:latin typeface="Arial"/>
                <a:cs typeface="Arial"/>
              </a:rPr>
              <a:t>.html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830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90" dirty="0">
                <a:solidFill>
                  <a:srgbClr val="3369E8"/>
                </a:solidFill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5195" algn="l"/>
              </a:tabLst>
            </a:pPr>
            <a:r>
              <a:rPr sz="2400" b="1" spc="160" dirty="0">
                <a:latin typeface="Arial"/>
                <a:cs typeface="Arial"/>
              </a:rPr>
              <a:t>&lt;title&gt;</a:t>
            </a:r>
            <a:r>
              <a:rPr sz="2400" spc="160" dirty="0">
                <a:latin typeface="Arial"/>
                <a:cs typeface="Arial"/>
              </a:rPr>
              <a:t>CS	</a:t>
            </a:r>
            <a:r>
              <a:rPr sz="2400" spc="200" dirty="0">
                <a:latin typeface="Arial"/>
                <a:cs typeface="Arial"/>
              </a:rPr>
              <a:t>193X</a:t>
            </a:r>
            <a:r>
              <a:rPr sz="2400" b="1" spc="200" dirty="0">
                <a:latin typeface="Arial"/>
                <a:cs typeface="Arial"/>
              </a:rPr>
              <a:t>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b="1" spc="15" dirty="0">
                <a:solidFill>
                  <a:srgbClr val="3369E8"/>
                </a:solidFill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3068" y="4027997"/>
            <a:ext cx="388302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ts val="2865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009924"/>
                </a:solidFill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5" dirty="0">
                <a:solidFill>
                  <a:srgbClr val="009924"/>
                </a:solidFill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2795" y="2672369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3369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2795" y="4043966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0099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7998" y="2368662"/>
            <a:ext cx="18230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Metadata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doesn't </a:t>
            </a:r>
            <a:r>
              <a:rPr sz="2000" spc="-90" dirty="0">
                <a:latin typeface="Arial"/>
                <a:cs typeface="Arial"/>
              </a:rPr>
              <a:t>appear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in 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30" dirty="0">
                <a:latin typeface="Arial"/>
                <a:cs typeface="Arial"/>
              </a:rPr>
              <a:t>viewport </a:t>
            </a:r>
            <a:r>
              <a:rPr sz="2000" spc="-10" dirty="0">
                <a:latin typeface="Arial"/>
                <a:cs typeface="Arial"/>
              </a:rPr>
              <a:t>of 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998" y="4172408"/>
            <a:ext cx="16141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Arial"/>
                <a:cs typeface="Arial"/>
              </a:rPr>
              <a:t>Contents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render </a:t>
            </a:r>
            <a:r>
              <a:rPr sz="2000" spc="-30" dirty="0">
                <a:latin typeface="Arial"/>
                <a:cs typeface="Arial"/>
              </a:rPr>
              <a:t>in the  viewport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5011" y="2901344"/>
            <a:ext cx="393065" cy="523875"/>
          </a:xfrm>
          <a:custGeom>
            <a:avLst/>
            <a:gdLst/>
            <a:ahLst/>
            <a:cxnLst/>
            <a:rect l="l" t="t" r="r" b="b"/>
            <a:pathLst>
              <a:path w="393065" h="523875">
                <a:moveTo>
                  <a:pt x="0" y="0"/>
                </a:moveTo>
                <a:lnTo>
                  <a:pt x="76431" y="2571"/>
                </a:lnTo>
                <a:lnTo>
                  <a:pt x="138843" y="9584"/>
                </a:lnTo>
                <a:lnTo>
                  <a:pt x="180920" y="19986"/>
                </a:lnTo>
                <a:lnTo>
                  <a:pt x="196349" y="32724"/>
                </a:lnTo>
                <a:lnTo>
                  <a:pt x="196349" y="229024"/>
                </a:lnTo>
                <a:lnTo>
                  <a:pt x="211778" y="241763"/>
                </a:lnTo>
                <a:lnTo>
                  <a:pt x="253855" y="252165"/>
                </a:lnTo>
                <a:lnTo>
                  <a:pt x="316267" y="259177"/>
                </a:lnTo>
                <a:lnTo>
                  <a:pt x="392699" y="261749"/>
                </a:lnTo>
                <a:lnTo>
                  <a:pt x="316267" y="264320"/>
                </a:lnTo>
                <a:lnTo>
                  <a:pt x="253855" y="271333"/>
                </a:lnTo>
                <a:lnTo>
                  <a:pt x="211778" y="281735"/>
                </a:lnTo>
                <a:lnTo>
                  <a:pt x="196349" y="294474"/>
                </a:lnTo>
                <a:lnTo>
                  <a:pt x="196349" y="490774"/>
                </a:lnTo>
                <a:lnTo>
                  <a:pt x="180920" y="503512"/>
                </a:lnTo>
                <a:lnTo>
                  <a:pt x="138843" y="513914"/>
                </a:lnTo>
                <a:lnTo>
                  <a:pt x="76431" y="520927"/>
                </a:lnTo>
                <a:lnTo>
                  <a:pt x="0" y="523498"/>
                </a:lnTo>
              </a:path>
            </a:pathLst>
          </a:custGeom>
          <a:ln w="28574">
            <a:solidFill>
              <a:srgbClr val="5E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3630" y="2739307"/>
            <a:ext cx="1676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"/>
                <a:cs typeface="Arial"/>
              </a:rPr>
              <a:t>E.g. </a:t>
            </a:r>
            <a:r>
              <a:rPr sz="2000" b="1" spc="250" dirty="0">
                <a:latin typeface="Arial"/>
                <a:cs typeface="Arial"/>
              </a:rPr>
              <a:t>&lt;title&gt;  </a:t>
            </a:r>
            <a:r>
              <a:rPr sz="2000" spc="-120" dirty="0">
                <a:latin typeface="Arial"/>
                <a:cs typeface="Arial"/>
              </a:rPr>
              <a:t>shows </a:t>
            </a:r>
            <a:r>
              <a:rPr sz="2000" spc="-65" dirty="0">
                <a:latin typeface="Arial"/>
                <a:cs typeface="Arial"/>
              </a:rPr>
              <a:t>up </a:t>
            </a:r>
            <a:r>
              <a:rPr sz="2000" spc="-190" dirty="0">
                <a:latin typeface="Arial"/>
                <a:cs typeface="Arial"/>
              </a:rPr>
              <a:t>as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105" dirty="0">
                <a:latin typeface="Arial"/>
                <a:cs typeface="Arial"/>
              </a:rPr>
              <a:t>name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tab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664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75" dirty="0"/>
              <a:t> </a:t>
            </a:r>
            <a:r>
              <a:rPr lang="en-US" spc="-265" dirty="0" smtClean="0"/>
              <a:t>WPF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103495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"Fundamentals"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introduction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474" y="3291373"/>
            <a:ext cx="6456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Q: </a:t>
            </a:r>
            <a:r>
              <a:rPr sz="3600" b="1" spc="-15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3600" b="1" spc="-330" dirty="0">
                <a:solidFill>
                  <a:srgbClr val="424242"/>
                </a:solidFill>
                <a:latin typeface="Arial"/>
                <a:cs typeface="Arial"/>
              </a:rPr>
              <a:t>does </a:t>
            </a:r>
            <a:r>
              <a:rPr sz="3600" b="1" spc="-105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3600" b="1" spc="-210" dirty="0">
                <a:solidFill>
                  <a:srgbClr val="424242"/>
                </a:solidFill>
                <a:latin typeface="Arial"/>
                <a:cs typeface="Arial"/>
              </a:rPr>
              <a:t>mean,</a:t>
            </a:r>
            <a:r>
              <a:rPr sz="36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exactly?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4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</a:t>
            </a:r>
            <a:r>
              <a:rPr spc="-40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866" y="4262959"/>
            <a:ext cx="807212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5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ending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&lt;/p&gt;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1535" lvl="1" indent="-38163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content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between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</a:t>
            </a:r>
            <a:r>
              <a:rPr sz="2400" spc="-5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self-closing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attributes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src="puppy.jpg"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contain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0" dirty="0">
                <a:solidFill>
                  <a:srgbClr val="424242"/>
                </a:solidFill>
                <a:latin typeface="Arial"/>
                <a:cs typeface="Arial"/>
              </a:rPr>
              <a:t>p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contains </a:t>
            </a:r>
            <a:r>
              <a:rPr sz="2400" b="1" spc="-420" dirty="0">
                <a:solidFill>
                  <a:srgbClr val="424242"/>
                </a:solidFill>
                <a:latin typeface="Arial"/>
                <a:cs typeface="Arial"/>
              </a:rPr>
              <a:t>em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1576331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9745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50" dirty="0"/>
              <a:t>HTML</a:t>
            </a:r>
            <a:r>
              <a:rPr spc="-720" dirty="0"/>
              <a:t> </a:t>
            </a:r>
            <a:r>
              <a:rPr spc="10" dirty="0"/>
              <a:t>elements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/>
              <a:t>(to </a:t>
            </a:r>
            <a:r>
              <a:rPr sz="1800" spc="25" dirty="0"/>
              <a:t>place </a:t>
            </a:r>
            <a:r>
              <a:rPr sz="1800" spc="35" dirty="0"/>
              <a:t>within</a:t>
            </a:r>
            <a:r>
              <a:rPr sz="1800" spc="-445" dirty="0"/>
              <a:t> </a:t>
            </a:r>
            <a:r>
              <a:rPr sz="1800" b="1" spc="-110" dirty="0">
                <a:latin typeface="Arial"/>
                <a:cs typeface="Arial"/>
              </a:rPr>
              <a:t>&lt;body&gt;</a:t>
            </a:r>
            <a:r>
              <a:rPr sz="1800" spc="-110" dirty="0"/>
              <a:t>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4586" y="1616184"/>
          <a:ext cx="8345805" cy="4895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144">
                <a:tc>
                  <a:txBody>
                    <a:bodyPr/>
                    <a:lstStyle/>
                    <a:p>
                      <a:pPr marL="297180" algn="ctr">
                        <a:lnSpc>
                          <a:spcPts val="2865"/>
                        </a:lnSpc>
                        <a:spcBef>
                          <a:spcPts val="620"/>
                        </a:spcBef>
                      </a:pPr>
                      <a:r>
                        <a:rPr sz="2400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Top-level</a:t>
                      </a:r>
                      <a:r>
                        <a:rPr sz="2400" spc="-19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1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heading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05765" algn="ctr">
                        <a:lnSpc>
                          <a:spcPts val="2865"/>
                        </a:lnSpc>
                        <a:tabLst>
                          <a:tab pos="1073785" algn="l"/>
                          <a:tab pos="1746250" algn="l"/>
                          <a:tab pos="2167255" algn="l"/>
                        </a:tabLst>
                      </a:pPr>
                      <a:r>
                        <a:rPr sz="2400" b="1" spc="1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h1,	h2,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...	</a:t>
                      </a:r>
                      <a:r>
                        <a:rPr sz="2400" b="1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5"/>
                        </a:spcBef>
                        <a:tabLst>
                          <a:tab pos="1595755" algn="l"/>
                        </a:tabLst>
                      </a:pPr>
                      <a:r>
                        <a:rPr sz="2400" b="1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&lt;h1&gt;</a:t>
                      </a: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Moby	</a:t>
                      </a:r>
                      <a:r>
                        <a:rPr sz="2400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Dick</a:t>
                      </a:r>
                      <a:r>
                        <a:rPr sz="2400" b="1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&lt;/h1&gt;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Paragraph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28115" algn="l"/>
                          <a:tab pos="1929764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&lt;p&gt;</a:t>
                      </a:r>
                      <a:r>
                        <a:rPr sz="2400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Call	</a:t>
                      </a:r>
                      <a:r>
                        <a:rPr sz="2400" spc="-3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me	</a:t>
                      </a:r>
                      <a:r>
                        <a:rPr sz="2400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Ishmael.</a:t>
                      </a:r>
                      <a:r>
                        <a:rPr sz="2400" b="1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Line</a:t>
                      </a:r>
                      <a:r>
                        <a:rPr sz="2400" spc="-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break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05791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758190" algn="l"/>
                          <a:tab pos="1092835" algn="l"/>
                          <a:tab pos="1594485" algn="l"/>
                          <a:tab pos="2262505" algn="l"/>
                          <a:tab pos="2429510" algn="l"/>
                          <a:tab pos="2931160" algn="l"/>
                        </a:tabLst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sinc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feelin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firs</a:t>
                      </a:r>
                      <a:r>
                        <a:rPr sz="2400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&lt;br/&gt;  </a:t>
                      </a:r>
                      <a:r>
                        <a:rPr sz="2400" spc="-15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who	</a:t>
                      </a:r>
                      <a:r>
                        <a:rPr sz="2400" spc="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pays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any	</a:t>
                      </a:r>
                      <a:r>
                        <a:rPr sz="2400" spc="2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attention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3599179" algn="l"/>
                        </a:tabLst>
                      </a:pPr>
                      <a:r>
                        <a:rPr sz="2400" b="1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&lt;img	</a:t>
                      </a:r>
                      <a:r>
                        <a:rPr sz="2400" b="1" spc="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src="cover.png"	</a:t>
                      </a:r>
                      <a:r>
                        <a:rPr sz="2400" b="1" spc="2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2682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59118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400" b="1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href="google.com"</a:t>
                      </a:r>
                      <a:r>
                        <a:rPr sz="2400" b="1" spc="4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click  </a:t>
                      </a:r>
                      <a:r>
                        <a:rPr sz="2400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here!</a:t>
                      </a:r>
                      <a:r>
                        <a:rPr sz="2400" b="1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&lt;/a&gt;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Strong</a:t>
                      </a:r>
                      <a:r>
                        <a:rPr sz="2400" spc="-1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(bold)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93230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&lt;strong&gt;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Be	</a:t>
                      </a:r>
                      <a:r>
                        <a:rPr sz="2400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BOLD</a:t>
                      </a:r>
                      <a:r>
                        <a:rPr sz="2400" b="1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&lt;/strong&gt;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Emphasis</a:t>
                      </a:r>
                      <a:r>
                        <a:rPr sz="2400" spc="-1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(italic)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1430655" algn="l"/>
                          <a:tab pos="4279265" algn="l"/>
                          <a:tab pos="4947920" algn="l"/>
                        </a:tabLst>
                      </a:pPr>
                      <a:r>
                        <a:rPr sz="2400" spc="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He's	</a:t>
                      </a:r>
                      <a:r>
                        <a:rPr sz="2400" spc="-28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my	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&lt;em&gt;</a:t>
                      </a:r>
                      <a:r>
                        <a:rPr sz="2400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brother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&lt;/em&gt;	</a:t>
                      </a:r>
                      <a:r>
                        <a:rPr sz="2400" spc="-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and	</a:t>
                      </a:r>
                      <a:r>
                        <a:rPr sz="2400" spc="509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890" y="1621072"/>
            <a:ext cx="636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596" y="2293645"/>
            <a:ext cx="5720538" cy="3973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3546" y="2274595"/>
            <a:ext cx="5758815" cy="4012565"/>
          </a:xfrm>
          <a:custGeom>
            <a:avLst/>
            <a:gdLst/>
            <a:ahLst/>
            <a:cxnLst/>
            <a:rect l="l" t="t" r="r" b="b"/>
            <a:pathLst>
              <a:path w="5758815" h="4012565">
                <a:moveTo>
                  <a:pt x="0" y="0"/>
                </a:moveTo>
                <a:lnTo>
                  <a:pt x="5758638" y="0"/>
                </a:lnTo>
                <a:lnTo>
                  <a:pt x="5758638" y="4012016"/>
                </a:lnTo>
                <a:lnTo>
                  <a:pt x="0" y="401201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799" y="2135170"/>
            <a:ext cx="3841115" cy="379984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643890">
              <a:lnSpc>
                <a:spcPct val="100000"/>
              </a:lnSpc>
              <a:spcBef>
                <a:spcPts val="375"/>
              </a:spcBef>
              <a:tabLst>
                <a:tab pos="203644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03555">
              <a:lnSpc>
                <a:spcPct val="100000"/>
              </a:lnSpc>
              <a:spcBef>
                <a:spcPts val="375"/>
              </a:spcBef>
            </a:pPr>
            <a:r>
              <a:rPr sz="2000" spc="535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140" y="2135170"/>
            <a:ext cx="4123054" cy="32550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503555" algn="l"/>
                <a:tab pos="1339215" algn="l"/>
                <a:tab pos="1896110" algn="l"/>
              </a:tabLst>
            </a:pPr>
            <a:r>
              <a:rPr sz="2000" spc="-295" dirty="0">
                <a:latin typeface="Arial"/>
                <a:cs typeface="Arial"/>
              </a:rPr>
              <a:t>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-55" dirty="0">
                <a:latin typeface="Arial"/>
                <a:cs typeface="Arial"/>
              </a:rPr>
              <a:t>Fun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  <a:p>
            <a:pPr marL="85090" marR="268605">
              <a:lnSpc>
                <a:spcPct val="115599"/>
              </a:lnSpc>
              <a:tabLst>
                <a:tab pos="781685" algn="l"/>
                <a:tab pos="2035175" algn="l"/>
                <a:tab pos="2313940" algn="l"/>
                <a:tab pos="2731770" algn="l"/>
                <a:tab pos="3428365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Homewor</a:t>
            </a:r>
            <a:r>
              <a:rPr sz="2000" spc="-80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25" dirty="0">
                <a:latin typeface="Arial"/>
                <a:cs typeface="Arial"/>
              </a:rPr>
              <a:t>i</a:t>
            </a:r>
            <a:r>
              <a:rPr sz="2000" spc="52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90" dirty="0">
                <a:latin typeface="Arial"/>
                <a:cs typeface="Arial"/>
              </a:rPr>
              <a:t>out</a:t>
            </a:r>
            <a:r>
              <a:rPr sz="2000" spc="175" dirty="0">
                <a:latin typeface="Arial"/>
                <a:cs typeface="Arial"/>
              </a:rPr>
              <a:t>!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Due  </a:t>
            </a:r>
            <a:r>
              <a:rPr sz="2000" spc="220" dirty="0">
                <a:latin typeface="Arial"/>
                <a:cs typeface="Arial"/>
              </a:rPr>
              <a:t>Friday.</a:t>
            </a:r>
            <a:endParaRPr sz="2000">
              <a:latin typeface="Arial"/>
              <a:cs typeface="Arial"/>
            </a:endParaRPr>
          </a:p>
          <a:p>
            <a:pPr marL="85090" marR="547370">
              <a:lnSpc>
                <a:spcPct val="115599"/>
              </a:lnSpc>
              <a:tabLst>
                <a:tab pos="781685" algn="l"/>
                <a:tab pos="1756410" algn="l"/>
                <a:tab pos="2592070" algn="l"/>
                <a:tab pos="3149600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10" dirty="0">
                <a:latin typeface="Arial"/>
                <a:cs typeface="Arial"/>
              </a:rPr>
              <a:t>Offic</a:t>
            </a:r>
            <a:r>
              <a:rPr sz="2000" spc="29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90" dirty="0">
                <a:latin typeface="Arial"/>
                <a:cs typeface="Arial"/>
              </a:rPr>
              <a:t>hour</a:t>
            </a:r>
            <a:r>
              <a:rPr sz="2000" spc="9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ar</a:t>
            </a:r>
            <a:r>
              <a:rPr sz="2000" spc="15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now  </a:t>
            </a:r>
            <a:r>
              <a:rPr sz="2000" spc="155" dirty="0">
                <a:latin typeface="Arial"/>
                <a:cs typeface="Arial"/>
              </a:rPr>
              <a:t>posted.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tabLst>
                <a:tab pos="781685" algn="l"/>
              </a:tabLst>
            </a:pP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919" y="1739429"/>
            <a:ext cx="221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0" dirty="0">
                <a:latin typeface="Arial"/>
                <a:cs typeface="Arial"/>
              </a:rPr>
              <a:t>HTML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boilerplate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772" y="1739420"/>
            <a:ext cx="382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Plaintext </a:t>
            </a:r>
            <a:r>
              <a:rPr sz="2400" b="1" spc="-170" dirty="0">
                <a:latin typeface="Arial"/>
                <a:cs typeface="Arial"/>
              </a:rPr>
              <a:t>contents </a:t>
            </a:r>
            <a:r>
              <a:rPr sz="2400" b="1" spc="-114" dirty="0">
                <a:latin typeface="Arial"/>
                <a:cs typeface="Arial"/>
              </a:rPr>
              <a:t>of </a:t>
            </a:r>
            <a:r>
              <a:rPr sz="2400" b="1" spc="-95" dirty="0">
                <a:latin typeface="Arial"/>
                <a:cs typeface="Arial"/>
              </a:rPr>
              <a:t>the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204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8911" y="570994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910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715705"/>
            <a:ext cx="6997700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255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96278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544955" algn="l"/>
                <a:tab pos="2380615" algn="l"/>
                <a:tab pos="2938145" algn="l"/>
              </a:tabLst>
            </a:pPr>
            <a:r>
              <a:rPr sz="2000" spc="-130" dirty="0">
                <a:latin typeface="Arial"/>
                <a:cs typeface="Arial"/>
              </a:rPr>
              <a:t>&lt;h1&gt;CS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20" dirty="0">
                <a:latin typeface="Arial"/>
                <a:cs typeface="Arial"/>
              </a:rPr>
              <a:t>Fun&lt;/h1&gt;</a:t>
            </a:r>
            <a:endParaRPr sz="2000">
              <a:latin typeface="Arial"/>
              <a:cs typeface="Arial"/>
            </a:endParaRPr>
          </a:p>
          <a:p>
            <a:pPr marL="570230" marR="1537970">
              <a:lnSpc>
                <a:spcPct val="100000"/>
              </a:lnSpc>
              <a:tabLst>
                <a:tab pos="1266825" algn="l"/>
                <a:tab pos="2519680" algn="l"/>
                <a:tab pos="2798445" algn="l"/>
                <a:tab pos="3216275" algn="l"/>
              </a:tabLst>
            </a:pPr>
            <a:r>
              <a:rPr sz="2000" spc="80" dirty="0">
                <a:latin typeface="Arial"/>
                <a:cs typeface="Arial"/>
              </a:rPr>
              <a:t>&lt;strong&gt;Announcements&lt;/strong&gt;&lt;br/&gt;  </a:t>
            </a: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-100" dirty="0">
                <a:latin typeface="Arial"/>
                <a:cs typeface="Arial"/>
              </a:rPr>
              <a:t>Homework	</a:t>
            </a:r>
            <a:r>
              <a:rPr sz="2000" spc="-15" dirty="0">
                <a:latin typeface="Arial"/>
                <a:cs typeface="Arial"/>
              </a:rPr>
              <a:t>0	</a:t>
            </a:r>
            <a:r>
              <a:rPr sz="2000" spc="370" dirty="0">
                <a:latin typeface="Arial"/>
                <a:cs typeface="Arial"/>
              </a:rPr>
              <a:t>is	</a:t>
            </a:r>
            <a:r>
              <a:rPr sz="2000" spc="204" dirty="0">
                <a:latin typeface="Arial"/>
                <a:cs typeface="Arial"/>
              </a:rPr>
              <a:t>out!&lt;br/&gt;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266825" algn="l"/>
                <a:tab pos="2241550" algn="l"/>
                <a:tab pos="3077210" algn="l"/>
                <a:tab pos="3634104" algn="l"/>
                <a:tab pos="4191635" algn="l"/>
              </a:tabLst>
            </a:pP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220" dirty="0">
                <a:latin typeface="Arial"/>
                <a:cs typeface="Arial"/>
              </a:rPr>
              <a:t>Office	</a:t>
            </a:r>
            <a:r>
              <a:rPr sz="2000" spc="95" dirty="0">
                <a:latin typeface="Arial"/>
                <a:cs typeface="Arial"/>
              </a:rPr>
              <a:t>hours	</a:t>
            </a:r>
            <a:r>
              <a:rPr sz="2000" spc="130" dirty="0">
                <a:latin typeface="Arial"/>
                <a:cs typeface="Arial"/>
              </a:rPr>
              <a:t>are	</a:t>
            </a:r>
            <a:r>
              <a:rPr sz="2000" spc="-130" dirty="0">
                <a:latin typeface="Arial"/>
                <a:cs typeface="Arial"/>
              </a:rPr>
              <a:t>now	</a:t>
            </a:r>
            <a:r>
              <a:rPr sz="2000" spc="155" dirty="0">
                <a:latin typeface="Arial"/>
                <a:cs typeface="Arial"/>
              </a:rPr>
              <a:t>posted.&lt;br/&gt;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160" dirty="0">
                <a:latin typeface="Arial"/>
                <a:cs typeface="Arial"/>
              </a:rPr>
              <a:t>&lt;br/&gt;</a:t>
            </a:r>
            <a:endParaRPr sz="2000">
              <a:latin typeface="Arial"/>
              <a:cs typeface="Arial"/>
            </a:endParaRPr>
          </a:p>
          <a:p>
            <a:pPr marL="848994" marR="5080" indent="-279400">
              <a:lnSpc>
                <a:spcPct val="100000"/>
              </a:lnSpc>
              <a:tabLst>
                <a:tab pos="988060" algn="l"/>
                <a:tab pos="154559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10" dirty="0">
                <a:latin typeface="Arial"/>
                <a:cs typeface="Arial"/>
                <a:hlinkClick r:id="rId2"/>
              </a:rPr>
              <a:t>href="http://cs193x.stanford.edu/syllabus"&gt; 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&lt;/a&gt;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432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That </a:t>
            </a:r>
            <a:r>
              <a:rPr spc="-30" dirty="0"/>
              <a:t>was</a:t>
            </a:r>
            <a:r>
              <a:rPr spc="-665" dirty="0"/>
              <a:t> </a:t>
            </a:r>
            <a:r>
              <a:rPr spc="40" dirty="0"/>
              <a:t>weird</a:t>
            </a:r>
          </a:p>
        </p:txBody>
      </p:sp>
      <p:sp>
        <p:nvSpPr>
          <p:cNvPr id="3" name="object 3"/>
          <p:cNvSpPr/>
          <p:nvPr/>
        </p:nvSpPr>
        <p:spPr>
          <a:xfrm>
            <a:off x="1498047" y="2705244"/>
            <a:ext cx="6449695" cy="1643380"/>
          </a:xfrm>
          <a:custGeom>
            <a:avLst/>
            <a:gdLst/>
            <a:ahLst/>
            <a:cxnLst/>
            <a:rect l="l" t="t" r="r" b="b"/>
            <a:pathLst>
              <a:path w="6449695" h="1643379">
                <a:moveTo>
                  <a:pt x="6175587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6175587" y="0"/>
                </a:lnTo>
                <a:lnTo>
                  <a:pt x="6229244" y="5310"/>
                </a:lnTo>
                <a:lnTo>
                  <a:pt x="6280356" y="20843"/>
                </a:lnTo>
                <a:lnTo>
                  <a:pt x="6327483" y="46005"/>
                </a:lnTo>
                <a:lnTo>
                  <a:pt x="6369187" y="80199"/>
                </a:lnTo>
                <a:lnTo>
                  <a:pt x="6403381" y="121903"/>
                </a:lnTo>
                <a:lnTo>
                  <a:pt x="6428543" y="169030"/>
                </a:lnTo>
                <a:lnTo>
                  <a:pt x="6444077" y="220142"/>
                </a:lnTo>
                <a:lnTo>
                  <a:pt x="6449387" y="273799"/>
                </a:lnTo>
                <a:lnTo>
                  <a:pt x="6449387" y="1368997"/>
                </a:lnTo>
                <a:lnTo>
                  <a:pt x="6444976" y="1418215"/>
                </a:lnTo>
                <a:lnTo>
                  <a:pt x="6432258" y="1464538"/>
                </a:lnTo>
                <a:lnTo>
                  <a:pt x="6412007" y="1507193"/>
                </a:lnTo>
                <a:lnTo>
                  <a:pt x="6384996" y="1545406"/>
                </a:lnTo>
                <a:lnTo>
                  <a:pt x="6351997" y="1578405"/>
                </a:lnTo>
                <a:lnTo>
                  <a:pt x="6313783" y="1605417"/>
                </a:lnTo>
                <a:lnTo>
                  <a:pt x="6271129" y="1625668"/>
                </a:lnTo>
                <a:lnTo>
                  <a:pt x="6224806" y="1638385"/>
                </a:lnTo>
                <a:lnTo>
                  <a:pt x="6175587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1007" y="1713683"/>
            <a:ext cx="7473315" cy="4734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34010" marR="1021080" indent="-321945">
              <a:lnSpc>
                <a:spcPts val="2850"/>
              </a:lnSpc>
              <a:spcBef>
                <a:spcPts val="219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40" dirty="0">
                <a:solidFill>
                  <a:srgbClr val="333336"/>
                </a:solidFill>
                <a:latin typeface="Arial"/>
                <a:cs typeface="Arial"/>
              </a:rPr>
              <a:t>We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saw </a:t>
            </a:r>
            <a:r>
              <a:rPr sz="2400" dirty="0">
                <a:solidFill>
                  <a:srgbClr val="333336"/>
                </a:solidFill>
                <a:latin typeface="Arial"/>
                <a:cs typeface="Arial"/>
              </a:rPr>
              <a:t>that </a:t>
            </a:r>
            <a:r>
              <a:rPr sz="2400" spc="-210" dirty="0">
                <a:solidFill>
                  <a:srgbClr val="333336"/>
                </a:solidFill>
                <a:latin typeface="Arial"/>
                <a:cs typeface="Arial"/>
              </a:rPr>
              <a:t>HTML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whitespace </a:t>
            </a:r>
            <a:r>
              <a:rPr sz="2400" spc="-135" dirty="0">
                <a:solidFill>
                  <a:srgbClr val="333336"/>
                </a:solidFill>
                <a:latin typeface="Arial"/>
                <a:cs typeface="Arial"/>
              </a:rPr>
              <a:t>collapses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into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one  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space…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tabLst>
                <a:tab pos="1957070" algn="l"/>
                <a:tab pos="2959735" algn="l"/>
                <a:tab pos="3628390" algn="l"/>
              </a:tabLst>
            </a:pPr>
            <a:r>
              <a:rPr sz="2400" b="1" spc="-175" dirty="0">
                <a:latin typeface="Arial"/>
                <a:cs typeface="Arial"/>
              </a:rPr>
              <a:t>&lt;h1&gt;</a:t>
            </a:r>
            <a:r>
              <a:rPr sz="2400" spc="-175" dirty="0">
                <a:latin typeface="Arial"/>
                <a:cs typeface="Arial"/>
              </a:rPr>
              <a:t>CS	</a:t>
            </a:r>
            <a:r>
              <a:rPr sz="2400" spc="60" dirty="0">
                <a:latin typeface="Arial"/>
                <a:cs typeface="Arial"/>
              </a:rPr>
              <a:t>193X:	</a:t>
            </a:r>
            <a:r>
              <a:rPr sz="2400" spc="-330" dirty="0">
                <a:latin typeface="Arial"/>
                <a:cs typeface="Arial"/>
              </a:rPr>
              <a:t>Web	</a:t>
            </a:r>
            <a:r>
              <a:rPr sz="2400" spc="20" dirty="0">
                <a:latin typeface="Arial"/>
                <a:cs typeface="Arial"/>
              </a:rPr>
              <a:t>Fun</a:t>
            </a:r>
            <a:r>
              <a:rPr sz="2400" b="1" spc="20" dirty="0">
                <a:latin typeface="Arial"/>
                <a:cs typeface="Arial"/>
              </a:rPr>
              <a:t>&lt;/h1&gt;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</a:pPr>
            <a:r>
              <a:rPr sz="2400" b="1" spc="45" dirty="0">
                <a:latin typeface="Arial"/>
                <a:cs typeface="Arial"/>
              </a:rPr>
              <a:t>&lt;strong&gt;</a:t>
            </a:r>
            <a:r>
              <a:rPr sz="2400" spc="45" dirty="0">
                <a:latin typeface="Arial"/>
                <a:cs typeface="Arial"/>
              </a:rPr>
              <a:t>Announcements</a:t>
            </a:r>
            <a:r>
              <a:rPr sz="2400" b="1" spc="45" dirty="0">
                <a:latin typeface="Arial"/>
                <a:cs typeface="Arial"/>
              </a:rPr>
              <a:t>&lt;/strong&gt;</a:t>
            </a:r>
            <a:r>
              <a:rPr sz="2400" b="1" spc="45" dirty="0">
                <a:solidFill>
                  <a:srgbClr val="9900FF"/>
                </a:solidFill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  <a:tabLst>
                <a:tab pos="1620520" algn="l"/>
                <a:tab pos="3124835" algn="l"/>
                <a:tab pos="3458845" algn="l"/>
                <a:tab pos="3960495" algn="l"/>
              </a:tabLst>
            </a:pPr>
            <a:r>
              <a:rPr sz="2400" spc="315" dirty="0">
                <a:latin typeface="Arial"/>
                <a:cs typeface="Arial"/>
              </a:rPr>
              <a:t>4/3:	</a:t>
            </a:r>
            <a:r>
              <a:rPr sz="2400" spc="-120" dirty="0">
                <a:latin typeface="Arial"/>
                <a:cs typeface="Arial"/>
              </a:rPr>
              <a:t>Homework	</a:t>
            </a:r>
            <a:r>
              <a:rPr sz="2400" spc="-20" dirty="0">
                <a:latin typeface="Arial"/>
                <a:cs typeface="Arial"/>
              </a:rPr>
              <a:t>0	</a:t>
            </a:r>
            <a:r>
              <a:rPr sz="2400" spc="450" dirty="0">
                <a:latin typeface="Arial"/>
                <a:cs typeface="Arial"/>
              </a:rPr>
              <a:t>is	</a:t>
            </a:r>
            <a:r>
              <a:rPr sz="2400" spc="225" dirty="0">
                <a:latin typeface="Arial"/>
                <a:cs typeface="Arial"/>
              </a:rPr>
              <a:t>out!</a:t>
            </a:r>
            <a:r>
              <a:rPr sz="2400" b="1" spc="225" dirty="0"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34010" marR="5080" indent="-321945">
              <a:lnSpc>
                <a:spcPts val="2850"/>
              </a:lnSpc>
              <a:spcBef>
                <a:spcPts val="1550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333336"/>
                </a:solidFill>
                <a:latin typeface="Arial"/>
                <a:cs typeface="Arial"/>
              </a:rPr>
              <a:t>Except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weirdly </a:t>
            </a:r>
            <a:r>
              <a:rPr sz="2400" spc="-30" dirty="0">
                <a:solidFill>
                  <a:srgbClr val="333336"/>
                </a:solidFill>
                <a:latin typeface="Arial"/>
                <a:cs typeface="Arial"/>
              </a:rPr>
              <a:t>the </a:t>
            </a:r>
            <a:r>
              <a:rPr sz="2400" b="1" spc="-90" dirty="0">
                <a:solidFill>
                  <a:srgbClr val="333336"/>
                </a:solidFill>
                <a:latin typeface="Arial"/>
                <a:cs typeface="Arial"/>
              </a:rPr>
              <a:t>&lt;h1&gt;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heading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 </a:t>
            </a:r>
            <a:r>
              <a:rPr sz="2400" spc="-75" dirty="0">
                <a:solidFill>
                  <a:srgbClr val="333336"/>
                </a:solidFill>
                <a:latin typeface="Arial"/>
                <a:cs typeface="Arial"/>
              </a:rPr>
              <a:t>on </a:t>
            </a:r>
            <a:r>
              <a:rPr sz="2400" spc="-190" dirty="0">
                <a:solidFill>
                  <a:srgbClr val="333336"/>
                </a:solidFill>
                <a:latin typeface="Arial"/>
                <a:cs typeface="Arial"/>
              </a:rPr>
              <a:t>a </a:t>
            </a:r>
            <a:r>
              <a:rPr sz="2400" spc="-50" dirty="0">
                <a:solidFill>
                  <a:srgbClr val="333336"/>
                </a:solidFill>
                <a:latin typeface="Arial"/>
                <a:cs typeface="Arial"/>
              </a:rPr>
              <a:t>line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of </a:t>
            </a:r>
            <a:r>
              <a:rPr sz="2400" spc="-40" dirty="0">
                <a:solidFill>
                  <a:srgbClr val="333336"/>
                </a:solidFill>
                <a:latin typeface="Arial"/>
                <a:cs typeface="Arial"/>
              </a:rPr>
              <a:t>its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own,  </a:t>
            </a:r>
            <a:r>
              <a:rPr sz="2400" spc="-114" dirty="0">
                <a:solidFill>
                  <a:srgbClr val="333336"/>
                </a:solidFill>
                <a:latin typeface="Arial"/>
                <a:cs typeface="Arial"/>
              </a:rPr>
              <a:t>and </a:t>
            </a:r>
            <a:r>
              <a:rPr sz="2400" b="1" spc="30" dirty="0">
                <a:solidFill>
                  <a:srgbClr val="333336"/>
                </a:solidFill>
                <a:latin typeface="Arial"/>
                <a:cs typeface="Arial"/>
              </a:rPr>
              <a:t>&lt;strong&gt;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</a:t>
            </a:r>
            <a:r>
              <a:rPr sz="2400" spc="-29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3336"/>
                </a:solidFill>
                <a:latin typeface="Arial"/>
                <a:cs typeface="Arial"/>
              </a:rPr>
              <a:t>not.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R="118110" algn="ctr">
              <a:lnSpc>
                <a:spcPts val="2865"/>
              </a:lnSpc>
            </a:pP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Hmmm…</a:t>
            </a:r>
            <a:r>
              <a:rPr sz="2400" spc="-13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3336"/>
                </a:solidFill>
                <a:latin typeface="Arial"/>
                <a:cs typeface="Arial"/>
              </a:rPr>
              <a:t>strange…</a:t>
            </a:r>
            <a:endParaRPr sz="2400">
              <a:latin typeface="Arial"/>
              <a:cs typeface="Arial"/>
            </a:endParaRPr>
          </a:p>
          <a:p>
            <a:pPr marR="128270" algn="ctr">
              <a:lnSpc>
                <a:spcPts val="2865"/>
              </a:lnSpc>
            </a:pPr>
            <a:r>
              <a:rPr sz="2400" spc="-180" dirty="0">
                <a:solidFill>
                  <a:srgbClr val="333336"/>
                </a:solidFill>
                <a:latin typeface="Arial"/>
                <a:cs typeface="Arial"/>
              </a:rPr>
              <a:t>Oh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well, </a:t>
            </a:r>
            <a:r>
              <a:rPr sz="2400" spc="70" dirty="0">
                <a:solidFill>
                  <a:srgbClr val="333336"/>
                </a:solidFill>
                <a:latin typeface="Arial"/>
                <a:cs typeface="Arial"/>
              </a:rPr>
              <a:t>it </a:t>
            </a:r>
            <a:r>
              <a:rPr sz="2400" spc="-55" dirty="0">
                <a:solidFill>
                  <a:srgbClr val="333336"/>
                </a:solidFill>
                <a:latin typeface="Arial"/>
                <a:cs typeface="Arial"/>
              </a:rPr>
              <a:t>works!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Let's move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333336"/>
                </a:solidFill>
                <a:latin typeface="Arial"/>
                <a:cs typeface="Arial"/>
              </a:rPr>
              <a:t>on!!!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2923547"/>
            <a:ext cx="1202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20" dirty="0">
                <a:latin typeface="Verdana"/>
                <a:cs typeface="Verdana"/>
              </a:rPr>
              <a:t>CSS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98" y="1535938"/>
            <a:ext cx="6924675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36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C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ascading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S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tyle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Sheets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appearance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layout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which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define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sets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097" y="3481871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097" y="2415073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194" y="4483376"/>
            <a:ext cx="633222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i="1" spc="140" dirty="0">
                <a:solidFill>
                  <a:srgbClr val="1267F0"/>
                </a:solidFill>
                <a:latin typeface="Arial"/>
                <a:cs typeface="Arial"/>
              </a:rPr>
              <a:t>selector</a:t>
            </a:r>
            <a:r>
              <a:rPr sz="2400" spc="140" dirty="0">
                <a:latin typeface="Arial"/>
                <a:cs typeface="Arial"/>
              </a:rPr>
              <a:t>: </a:t>
            </a:r>
            <a:r>
              <a:rPr sz="2400" spc="-140" dirty="0">
                <a:latin typeface="Arial"/>
                <a:cs typeface="Arial"/>
              </a:rPr>
              <a:t>Specifies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90" dirty="0">
                <a:latin typeface="Arial"/>
                <a:cs typeface="Arial"/>
              </a:rPr>
              <a:t>element(s)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i="1" spc="85" dirty="0">
                <a:solidFill>
                  <a:srgbClr val="009924"/>
                </a:solidFill>
                <a:latin typeface="Arial"/>
                <a:cs typeface="Arial"/>
              </a:rPr>
              <a:t>property</a:t>
            </a:r>
            <a:r>
              <a:rPr sz="2400" spc="85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name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34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i="1" spc="7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2400" spc="70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value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45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98" y="1589277"/>
            <a:ext cx="454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file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b="1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-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.css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498" y="2062649"/>
            <a:ext cx="3787140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4540" algn="l"/>
                <a:tab pos="1767205" algn="l"/>
                <a:tab pos="3021330" algn="l"/>
              </a:tabLst>
            </a:pPr>
            <a:r>
              <a:rPr b="1" spc="96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spc="97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60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b="1" spc="-48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50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b="1" spc="-4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495" dirty="0">
                <a:solidFill>
                  <a:srgbClr val="FF0000"/>
                </a:solidFill>
                <a:latin typeface="Arial"/>
                <a:cs typeface="Arial"/>
              </a:rPr>
              <a:t>CSS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268730" algn="l"/>
              </a:tabLst>
            </a:pPr>
            <a:r>
              <a:rPr b="1" spc="275" dirty="0">
                <a:solidFill>
                  <a:srgbClr val="1267F0"/>
                </a:solidFill>
                <a:latin typeface="Arial"/>
                <a:cs typeface="Arial"/>
              </a:rPr>
              <a:t>fork	</a:t>
            </a:r>
            <a:r>
              <a:rPr spc="775" dirty="0">
                <a:latin typeface="Arial"/>
                <a:cs typeface="Arial"/>
              </a:rPr>
              <a:t>{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algn="ctr">
              <a:lnSpc>
                <a:spcPct val="100000"/>
              </a:lnSpc>
              <a:spcBef>
                <a:spcPts val="100"/>
              </a:spcBef>
              <a:tabLst>
                <a:tab pos="2033905" algn="l"/>
              </a:tabLst>
            </a:pPr>
            <a:r>
              <a:rPr spc="340" dirty="0"/>
              <a:t>color</a:t>
            </a:r>
            <a:r>
              <a:rPr b="0" spc="340" dirty="0">
                <a:solidFill>
                  <a:srgbClr val="000000"/>
                </a:solidFill>
                <a:latin typeface="Arial"/>
                <a:cs typeface="Arial"/>
              </a:rPr>
              <a:t>:	</a:t>
            </a:r>
            <a:r>
              <a:rPr spc="254" dirty="0">
                <a:solidFill>
                  <a:srgbClr val="424242"/>
                </a:solidFill>
              </a:rPr>
              <a:t>gold</a:t>
            </a:r>
            <a:r>
              <a:rPr b="0" spc="254" dirty="0">
                <a:solidFill>
                  <a:srgbClr val="000000"/>
                </a:solidFill>
                <a:latin typeface="Arial"/>
                <a:cs typeface="Arial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b="0" spc="775" dirty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pPr marL="398780" marR="5080" algn="ctr">
              <a:lnSpc>
                <a:spcPct val="100000"/>
              </a:lnSpc>
              <a:spcBef>
                <a:spcPts val="2555"/>
              </a:spcBef>
            </a:pPr>
            <a:r>
              <a:rPr sz="3000" b="0" spc="-30" dirty="0">
                <a:solidFill>
                  <a:srgbClr val="000000"/>
                </a:solidFill>
                <a:latin typeface="Arial"/>
                <a:cs typeface="Arial"/>
              </a:rPr>
              <a:t>"All </a:t>
            </a:r>
            <a:r>
              <a:rPr sz="3000" b="0" spc="-90" dirty="0">
                <a:solidFill>
                  <a:srgbClr val="000000"/>
                </a:solidFill>
                <a:latin typeface="Arial"/>
                <a:cs typeface="Arial"/>
              </a:rPr>
              <a:t>forks </a:t>
            </a:r>
            <a:r>
              <a:rPr sz="3000" b="0" spc="-95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sz="3000" b="0" spc="-4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3000" b="0" spc="-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75" dirty="0">
                <a:solidFill>
                  <a:srgbClr val="000000"/>
                </a:solidFill>
                <a:latin typeface="Arial"/>
                <a:cs typeface="Arial"/>
              </a:rPr>
              <a:t>table  </a:t>
            </a:r>
            <a:r>
              <a:rPr sz="3000" b="0" spc="-120" dirty="0">
                <a:solidFill>
                  <a:srgbClr val="000000"/>
                </a:solidFill>
                <a:latin typeface="Arial"/>
                <a:cs typeface="Arial"/>
              </a:rPr>
              <a:t>should </a:t>
            </a:r>
            <a:r>
              <a:rPr sz="3000" b="0" spc="-140" dirty="0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sz="3000" b="0" spc="-2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65" dirty="0">
                <a:solidFill>
                  <a:srgbClr val="000000"/>
                </a:solidFill>
                <a:latin typeface="Arial"/>
                <a:cs typeface="Arial"/>
              </a:rPr>
              <a:t>gold"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8464" y="1110647"/>
            <a:ext cx="3739842" cy="5609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86"/>
            <a:ext cx="305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Who </a:t>
            </a:r>
            <a:r>
              <a:rPr spc="-90" dirty="0"/>
              <a:t>are</a:t>
            </a:r>
            <a:r>
              <a:rPr spc="-844" dirty="0"/>
              <a:t> </a:t>
            </a:r>
            <a:r>
              <a:rPr spc="-145" dirty="0"/>
              <a:t>you?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81"/>
            <a:ext cx="4584700" cy="411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257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copy/paste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JavaScript,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HTML,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(or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you've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used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these</a:t>
            </a:r>
            <a:r>
              <a:rPr sz="18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languages)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0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good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real*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140" dirty="0">
                <a:solidFill>
                  <a:srgbClr val="424242"/>
                </a:solidFill>
                <a:latin typeface="Arial"/>
                <a:cs typeface="Arial"/>
              </a:rPr>
              <a:t>(Java, </a:t>
            </a:r>
            <a:r>
              <a:rPr sz="1800" spc="-180" dirty="0">
                <a:solidFill>
                  <a:srgbClr val="424242"/>
                </a:solidFill>
                <a:latin typeface="Arial"/>
                <a:cs typeface="Arial"/>
              </a:rPr>
              <a:t>C++,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etc)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 indent="-306705">
              <a:lnSpc>
                <a:spcPts val="2875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Frustrated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155"/>
              </a:lnSpc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(maybe)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3012" y="2106223"/>
            <a:ext cx="2164870" cy="143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3838" y="1792871"/>
            <a:ext cx="497840" cy="763905"/>
          </a:xfrm>
          <a:custGeom>
            <a:avLst/>
            <a:gdLst/>
            <a:ahLst/>
            <a:cxnLst/>
            <a:rect l="l" t="t" r="r" b="b"/>
            <a:pathLst>
              <a:path w="497840" h="763905">
                <a:moveTo>
                  <a:pt x="248849" y="763498"/>
                </a:moveTo>
                <a:lnTo>
                  <a:pt x="204849" y="449234"/>
                </a:lnTo>
                <a:lnTo>
                  <a:pt x="0" y="381749"/>
                </a:lnTo>
                <a:lnTo>
                  <a:pt x="204849" y="314264"/>
                </a:lnTo>
                <a:lnTo>
                  <a:pt x="248849" y="0"/>
                </a:lnTo>
                <a:lnTo>
                  <a:pt x="292849" y="314264"/>
                </a:lnTo>
                <a:lnTo>
                  <a:pt x="497699" y="381749"/>
                </a:lnTo>
                <a:lnTo>
                  <a:pt x="292849" y="449234"/>
                </a:lnTo>
                <a:lnTo>
                  <a:pt x="248849" y="7634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7882" y="3293118"/>
            <a:ext cx="367665" cy="563880"/>
          </a:xfrm>
          <a:custGeom>
            <a:avLst/>
            <a:gdLst/>
            <a:ahLst/>
            <a:cxnLst/>
            <a:rect l="l" t="t" r="r" b="b"/>
            <a:pathLst>
              <a:path w="367665" h="563879">
                <a:moveTo>
                  <a:pt x="183749" y="563698"/>
                </a:moveTo>
                <a:lnTo>
                  <a:pt x="151274" y="331674"/>
                </a:lnTo>
                <a:lnTo>
                  <a:pt x="0" y="281849"/>
                </a:lnTo>
                <a:lnTo>
                  <a:pt x="151274" y="232024"/>
                </a:lnTo>
                <a:lnTo>
                  <a:pt x="183749" y="0"/>
                </a:lnTo>
                <a:lnTo>
                  <a:pt x="216224" y="232024"/>
                </a:lnTo>
                <a:lnTo>
                  <a:pt x="367499" y="281849"/>
                </a:lnTo>
                <a:lnTo>
                  <a:pt x="216224" y="331674"/>
                </a:lnTo>
                <a:lnTo>
                  <a:pt x="183749" y="5636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0311" y="4114741"/>
            <a:ext cx="1430247" cy="180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722" y="6366249"/>
            <a:ext cx="2877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solidFill>
                  <a:srgbClr val="424242"/>
                </a:solidFill>
                <a:latin typeface="Arial"/>
                <a:cs typeface="Arial"/>
              </a:rPr>
              <a:t>*In </a:t>
            </a:r>
            <a:r>
              <a:rPr sz="1400" i="1" spc="-114" dirty="0">
                <a:solidFill>
                  <a:srgbClr val="424242"/>
                </a:solidFill>
                <a:latin typeface="Arial"/>
                <a:cs typeface="Arial"/>
              </a:rPr>
              <a:t>case </a:t>
            </a:r>
            <a:r>
              <a:rPr sz="1400" i="1" spc="-10" dirty="0">
                <a:solidFill>
                  <a:srgbClr val="424242"/>
                </a:solidFill>
                <a:latin typeface="Arial"/>
                <a:cs typeface="Arial"/>
              </a:rPr>
              <a:t>it's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unclear, </a:t>
            </a:r>
            <a:r>
              <a:rPr sz="1400" i="1" spc="-25" dirty="0">
                <a:solidFill>
                  <a:srgbClr val="424242"/>
                </a:solidFill>
                <a:latin typeface="Arial"/>
                <a:cs typeface="Arial"/>
              </a:rPr>
              <a:t>I'm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being</a:t>
            </a:r>
            <a:r>
              <a:rPr sz="1400" i="1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424242"/>
                </a:solidFill>
                <a:latin typeface="Arial"/>
                <a:cs typeface="Arial"/>
              </a:rPr>
              <a:t>facetious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96" y="2243633"/>
            <a:ext cx="5149215" cy="336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610870" algn="l"/>
              </a:tabLst>
            </a:pPr>
            <a:r>
              <a:rPr sz="3600" b="1" spc="-220" dirty="0">
                <a:solidFill>
                  <a:srgbClr val="1267F0"/>
                </a:solidFill>
                <a:latin typeface="Arial"/>
                <a:cs typeface="Arial"/>
              </a:rPr>
              <a:t>p	</a:t>
            </a: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2370455" algn="l"/>
              </a:tabLst>
            </a:pPr>
            <a:r>
              <a:rPr sz="3600" b="1" spc="340" dirty="0">
                <a:solidFill>
                  <a:srgbClr val="009924"/>
                </a:solidFill>
                <a:latin typeface="Arial"/>
                <a:cs typeface="Arial"/>
              </a:rPr>
              <a:t>color</a:t>
            </a:r>
            <a:r>
              <a:rPr sz="3600" spc="340" dirty="0">
                <a:solidFill>
                  <a:srgbClr val="424242"/>
                </a:solidFill>
                <a:latin typeface="Arial"/>
                <a:cs typeface="Arial"/>
              </a:rPr>
              <a:t>:	</a:t>
            </a:r>
            <a:r>
              <a:rPr sz="3600" b="1" spc="295" dirty="0">
                <a:solidFill>
                  <a:srgbClr val="424242"/>
                </a:solidFill>
                <a:latin typeface="Arial"/>
                <a:cs typeface="Arial"/>
              </a:rPr>
              <a:t>blue</a:t>
            </a:r>
            <a:r>
              <a:rPr sz="3600" spc="29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3879215" algn="l"/>
              </a:tabLst>
            </a:pPr>
            <a:r>
              <a:rPr sz="3600" b="1" spc="215" dirty="0">
                <a:solidFill>
                  <a:srgbClr val="009924"/>
                </a:solidFill>
                <a:latin typeface="Arial"/>
                <a:cs typeface="Arial"/>
              </a:rPr>
              <a:t>font-weigh</a:t>
            </a:r>
            <a:r>
              <a:rPr sz="3600" b="1" spc="170" dirty="0">
                <a:solidFill>
                  <a:srgbClr val="009924"/>
                </a:solidFill>
                <a:latin typeface="Arial"/>
                <a:cs typeface="Arial"/>
              </a:rPr>
              <a:t>t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36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3600" b="1" spc="70" dirty="0">
                <a:solidFill>
                  <a:srgbClr val="424242"/>
                </a:solidFill>
                <a:latin typeface="Arial"/>
                <a:cs typeface="Arial"/>
              </a:rPr>
              <a:t>bol</a:t>
            </a:r>
            <a:r>
              <a:rPr sz="3600" b="1" spc="95" dirty="0">
                <a:solidFill>
                  <a:srgbClr val="424242"/>
                </a:solidFill>
                <a:latin typeface="Arial"/>
                <a:cs typeface="Arial"/>
              </a:rPr>
              <a:t>d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  <a:p>
            <a:pPr marL="432434" marR="421005" indent="-420370">
              <a:lnSpc>
                <a:spcPct val="100000"/>
              </a:lnSpc>
              <a:spcBef>
                <a:spcPts val="1730"/>
              </a:spcBef>
            </a:pP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"All </a:t>
            </a:r>
            <a:r>
              <a:rPr sz="3000" b="1" spc="-13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3000" spc="-114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3000" spc="-9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3000" spc="-4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30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195" dirty="0">
                <a:solidFill>
                  <a:srgbClr val="424242"/>
                </a:solidFill>
                <a:latin typeface="Arial"/>
                <a:cs typeface="Arial"/>
              </a:rPr>
              <a:t>page  </a:t>
            </a:r>
            <a:r>
              <a:rPr sz="3000" spc="-120" dirty="0">
                <a:solidFill>
                  <a:srgbClr val="424242"/>
                </a:solidFill>
                <a:latin typeface="Arial"/>
                <a:cs typeface="Arial"/>
              </a:rPr>
              <a:t>should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3000" spc="-90" dirty="0">
                <a:solidFill>
                  <a:srgbClr val="424242"/>
                </a:solidFill>
                <a:latin typeface="Arial"/>
                <a:cs typeface="Arial"/>
              </a:rPr>
              <a:t>blue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3000" spc="-3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bold"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8713" y="2565019"/>
            <a:ext cx="3187018" cy="25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9188" y="2555469"/>
            <a:ext cx="3206115" cy="2543175"/>
          </a:xfrm>
          <a:custGeom>
            <a:avLst/>
            <a:gdLst/>
            <a:ahLst/>
            <a:cxnLst/>
            <a:rect l="l" t="t" r="r" b="b"/>
            <a:pathLst>
              <a:path w="3206115" h="2543175">
                <a:moveTo>
                  <a:pt x="0" y="0"/>
                </a:moveTo>
                <a:lnTo>
                  <a:pt x="3206068" y="0"/>
                </a:lnTo>
                <a:lnTo>
                  <a:pt x="3206068" y="2542619"/>
                </a:lnTo>
                <a:lnTo>
                  <a:pt x="0" y="254261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3550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Linking </a:t>
            </a:r>
            <a:r>
              <a:rPr spc="-165" dirty="0"/>
              <a:t>CSS </a:t>
            </a:r>
            <a:r>
              <a:rPr spc="45" dirty="0"/>
              <a:t>in</a:t>
            </a:r>
            <a:r>
              <a:rPr spc="-890" dirty="0"/>
              <a:t> </a:t>
            </a:r>
            <a:r>
              <a:rPr spc="50" dirty="0"/>
              <a:t>HTML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43324" y="1901725"/>
            <a:ext cx="8007350" cy="401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682625">
              <a:lnSpc>
                <a:spcPts val="2850"/>
              </a:lnSpc>
              <a:tabLst>
                <a:tab pos="235394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681990">
              <a:lnSpc>
                <a:spcPts val="2850"/>
              </a:lnSpc>
              <a:tabLst>
                <a:tab pos="1684655" algn="l"/>
                <a:tab pos="4525010" algn="l"/>
                <a:tab pos="7659370" algn="l"/>
              </a:tabLst>
            </a:pPr>
            <a:r>
              <a:rPr sz="2400" spc="295" dirty="0">
                <a:solidFill>
                  <a:srgbClr val="1267F0"/>
                </a:solidFill>
                <a:latin typeface="Arial"/>
                <a:cs typeface="Arial"/>
              </a:rPr>
              <a:t>&lt;lin</a:t>
            </a:r>
            <a:r>
              <a:rPr sz="2400" spc="380" dirty="0">
                <a:solidFill>
                  <a:srgbClr val="1267F0"/>
                </a:solidFill>
                <a:latin typeface="Arial"/>
                <a:cs typeface="Arial"/>
              </a:rPr>
              <a:t>k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rel="stylesheet</a:t>
            </a:r>
            <a:r>
              <a:rPr sz="2400" spc="229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54" dirty="0">
                <a:solidFill>
                  <a:srgbClr val="1267F0"/>
                </a:solidFill>
                <a:latin typeface="Arial"/>
                <a:cs typeface="Arial"/>
              </a:rPr>
              <a:t>href=</a:t>
            </a:r>
            <a:r>
              <a:rPr sz="2400" spc="300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b="1" i="1" spc="-130" dirty="0">
                <a:latin typeface="Arial"/>
                <a:cs typeface="Arial"/>
              </a:rPr>
              <a:t>filename</a:t>
            </a:r>
            <a:r>
              <a:rPr sz="2400" b="1" spc="135" dirty="0">
                <a:latin typeface="Arial"/>
                <a:cs typeface="Arial"/>
              </a:rPr>
              <a:t>.cs</a:t>
            </a:r>
            <a:r>
              <a:rPr sz="2400" b="1" spc="175" dirty="0">
                <a:latin typeface="Arial"/>
                <a:cs typeface="Arial"/>
              </a:rPr>
              <a:t>s</a:t>
            </a:r>
            <a:r>
              <a:rPr sz="2400" spc="465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425450">
              <a:lnSpc>
                <a:spcPts val="2850"/>
              </a:lnSpc>
            </a:pPr>
            <a:r>
              <a:rPr sz="2400" i="1" spc="-65" dirty="0">
                <a:latin typeface="Arial"/>
                <a:cs typeface="Arial"/>
              </a:rPr>
              <a:t>... </a:t>
            </a:r>
            <a:r>
              <a:rPr sz="2400" i="1" spc="-95" dirty="0">
                <a:latin typeface="Arial"/>
                <a:cs typeface="Arial"/>
              </a:rPr>
              <a:t>contents </a:t>
            </a:r>
            <a:r>
              <a:rPr sz="2400" i="1" spc="-25" dirty="0">
                <a:latin typeface="Arial"/>
                <a:cs typeface="Arial"/>
              </a:rPr>
              <a:t>of </a:t>
            </a:r>
            <a:r>
              <a:rPr sz="2400" i="1" spc="-55" dirty="0">
                <a:latin typeface="Arial"/>
                <a:cs typeface="Arial"/>
              </a:rPr>
              <a:t>the</a:t>
            </a:r>
            <a:r>
              <a:rPr sz="2400" i="1" spc="-335" dirty="0">
                <a:latin typeface="Arial"/>
                <a:cs typeface="Arial"/>
              </a:rPr>
              <a:t> </a:t>
            </a:r>
            <a:r>
              <a:rPr sz="2400" i="1" spc="-10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76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-165" dirty="0"/>
              <a:t>CSS</a:t>
            </a:r>
            <a:r>
              <a:rPr spc="-720" dirty="0"/>
              <a:t> </a:t>
            </a:r>
            <a:r>
              <a:rPr spc="-15" dirty="0"/>
              <a:t>properties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5523" y="2243133"/>
          <a:ext cx="7600950" cy="272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face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268220" algn="l"/>
                        </a:tabLst>
                      </a:pPr>
                      <a:r>
                        <a:rPr sz="2400" b="1" spc="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font-family: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Helvetica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263015" algn="l"/>
                        </a:tabLst>
                      </a:pPr>
                      <a:r>
                        <a:rPr sz="2400" b="1" spc="2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color:	</a:t>
                      </a:r>
                      <a:r>
                        <a:rPr sz="2400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400" b="1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 </a:t>
                      </a:r>
                      <a:r>
                        <a:rPr sz="2400" spc="-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6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mdn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3106420" algn="l"/>
                        </a:tabLst>
                      </a:pPr>
                      <a:r>
                        <a:rPr sz="2400" b="1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background-color: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</a:t>
                      </a: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mdn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30655" algn="l"/>
                          <a:tab pos="2099310" algn="l"/>
                          <a:tab pos="3101975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border: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3px	</a:t>
                      </a:r>
                      <a:r>
                        <a:rPr sz="2400" spc="3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solid	</a:t>
                      </a:r>
                      <a:r>
                        <a:rPr sz="2400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green</a:t>
                      </a:r>
                      <a:r>
                        <a:rPr sz="2400" b="1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400" spc="-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alignment</a:t>
                      </a:r>
                      <a:r>
                        <a:rPr sz="2400" spc="-1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80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mdn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101215" algn="l"/>
                        </a:tabLst>
                      </a:pPr>
                      <a:r>
                        <a:rPr sz="2400" b="1" spc="2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text-align:	</a:t>
                      </a:r>
                      <a:r>
                        <a:rPr sz="2400" spc="2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center;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6198" y="5225328"/>
            <a:ext cx="747649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105" dirty="0">
                <a:latin typeface="Arial"/>
                <a:cs typeface="Arial"/>
              </a:rPr>
              <a:t>Aside: </a:t>
            </a:r>
            <a:r>
              <a:rPr sz="2000" u="heavy" spc="-55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Mozilla </a:t>
            </a:r>
            <a:r>
              <a:rPr sz="2000" u="heavy" spc="-9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Developer </a:t>
            </a:r>
            <a:r>
              <a:rPr sz="2000" u="heavy" spc="-5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Network</a:t>
            </a:r>
            <a:r>
              <a:rPr sz="2000" spc="-50" dirty="0">
                <a:solidFill>
                  <a:srgbClr val="1267F0"/>
                </a:solidFill>
                <a:latin typeface="Arial"/>
                <a:cs typeface="Arial"/>
                <a:hlinkClick r:id="rId7"/>
              </a:rPr>
              <a:t> </a:t>
            </a:r>
            <a:r>
              <a:rPr sz="2000" spc="-95" dirty="0">
                <a:latin typeface="Arial"/>
                <a:cs typeface="Arial"/>
              </a:rPr>
              <a:t>(MDN)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75" dirty="0">
                <a:latin typeface="Arial"/>
                <a:cs typeface="Arial"/>
              </a:rPr>
              <a:t>best </a:t>
            </a:r>
            <a:r>
              <a:rPr sz="2000" spc="-70" dirty="0">
                <a:latin typeface="Arial"/>
                <a:cs typeface="Arial"/>
              </a:rPr>
              <a:t>reference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175" dirty="0">
                <a:latin typeface="Arial"/>
                <a:cs typeface="Arial"/>
              </a:rPr>
              <a:t>HTML  </a:t>
            </a:r>
            <a:r>
              <a:rPr sz="2000" spc="-80" dirty="0">
                <a:latin typeface="Arial"/>
                <a:cs typeface="Arial"/>
              </a:rPr>
              <a:t>elements </a:t>
            </a:r>
            <a:r>
              <a:rPr sz="2000" spc="-95" dirty="0">
                <a:latin typeface="Arial"/>
                <a:cs typeface="Arial"/>
              </a:rPr>
              <a:t>and </a:t>
            </a:r>
            <a:r>
              <a:rPr sz="2000" spc="-409" dirty="0">
                <a:latin typeface="Arial"/>
                <a:cs typeface="Arial"/>
              </a:rPr>
              <a:t>CSS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properties</a:t>
            </a:r>
            <a:endParaRPr sz="2000">
              <a:latin typeface="Arial"/>
              <a:cs typeface="Arial"/>
            </a:endParaRPr>
          </a:p>
          <a:p>
            <a:pPr marL="469265" marR="876300" indent="-306705">
              <a:lnSpc>
                <a:spcPct val="100000"/>
              </a:lnSpc>
              <a:spcBef>
                <a:spcPts val="375"/>
              </a:spcBef>
              <a:tabLst>
                <a:tab pos="469265" algn="l"/>
              </a:tabLst>
            </a:pPr>
            <a:r>
              <a:rPr sz="2000" spc="-55" dirty="0">
                <a:latin typeface="Arial"/>
                <a:cs typeface="Arial"/>
              </a:rPr>
              <a:t>-	</a:t>
            </a:r>
            <a:r>
              <a:rPr sz="2000" spc="-150" dirty="0">
                <a:latin typeface="Arial"/>
                <a:cs typeface="Arial"/>
              </a:rPr>
              <a:t>The </a:t>
            </a:r>
            <a:r>
              <a:rPr sz="2000" spc="-70" dirty="0">
                <a:latin typeface="Arial"/>
                <a:cs typeface="Arial"/>
              </a:rPr>
              <a:t>actual </a:t>
            </a:r>
            <a:r>
              <a:rPr sz="2000" spc="-110" dirty="0">
                <a:latin typeface="Arial"/>
                <a:cs typeface="Arial"/>
              </a:rPr>
              <a:t>W3 </a:t>
            </a:r>
            <a:r>
              <a:rPr sz="2000" spc="-145" dirty="0">
                <a:latin typeface="Arial"/>
                <a:cs typeface="Arial"/>
              </a:rPr>
              <a:t>spec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75" dirty="0">
                <a:latin typeface="Arial"/>
                <a:cs typeface="Arial"/>
              </a:rPr>
              <a:t>very </a:t>
            </a:r>
            <a:r>
              <a:rPr sz="2000" spc="-70" dirty="0">
                <a:latin typeface="Arial"/>
                <a:cs typeface="Arial"/>
              </a:rPr>
              <a:t>hard </a:t>
            </a:r>
            <a:r>
              <a:rPr sz="2000" spc="25" dirty="0">
                <a:latin typeface="Arial"/>
                <a:cs typeface="Arial"/>
              </a:rPr>
              <a:t>to </a:t>
            </a:r>
            <a:r>
              <a:rPr sz="2000" spc="-80" dirty="0">
                <a:latin typeface="Arial"/>
                <a:cs typeface="Arial"/>
              </a:rPr>
              <a:t>read </a:t>
            </a:r>
            <a:r>
              <a:rPr sz="2000" spc="-65" dirty="0">
                <a:latin typeface="Arial"/>
                <a:cs typeface="Arial"/>
              </a:rPr>
              <a:t>(meant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1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  </a:t>
            </a:r>
            <a:r>
              <a:rPr sz="2000" spc="-85" dirty="0">
                <a:latin typeface="Arial"/>
                <a:cs typeface="Arial"/>
              </a:rPr>
              <a:t>developers, </a:t>
            </a:r>
            <a:r>
              <a:rPr sz="2000" spc="-5" dirty="0">
                <a:latin typeface="Arial"/>
                <a:cs typeface="Arial"/>
              </a:rPr>
              <a:t>not </a:t>
            </a:r>
            <a:r>
              <a:rPr sz="2000" spc="-70" dirty="0">
                <a:latin typeface="Arial"/>
                <a:cs typeface="Arial"/>
              </a:rPr>
              <a:t>web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developers)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173" y="1579029"/>
            <a:ext cx="6310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There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over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500 </a:t>
            </a:r>
            <a:r>
              <a:rPr sz="2400" u="heavy" spc="-4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CSS </a:t>
            </a:r>
            <a:r>
              <a:rPr sz="2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properties</a:t>
            </a:r>
            <a:r>
              <a:rPr sz="2400" spc="-40" dirty="0">
                <a:latin typeface="Arial"/>
                <a:cs typeface="Arial"/>
              </a:rPr>
              <a:t>! </a:t>
            </a:r>
            <a:r>
              <a:rPr sz="2400" spc="-125" dirty="0">
                <a:latin typeface="Arial"/>
                <a:cs typeface="Arial"/>
              </a:rPr>
              <a:t>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few: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707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Main</a:t>
            </a:r>
            <a:r>
              <a:rPr spc="-330" dirty="0"/>
              <a:t> </a:t>
            </a:r>
            <a:r>
              <a:rPr spc="-95" dirty="0"/>
              <a:t>ways</a:t>
            </a:r>
            <a:r>
              <a:rPr spc="-325" dirty="0"/>
              <a:t> </a:t>
            </a:r>
            <a:r>
              <a:rPr spc="30" dirty="0"/>
              <a:t>to</a:t>
            </a:r>
            <a:r>
              <a:rPr spc="-325" dirty="0"/>
              <a:t> </a:t>
            </a:r>
            <a:r>
              <a:rPr spc="30" dirty="0"/>
              <a:t>define</a:t>
            </a:r>
            <a:r>
              <a:rPr spc="-325" dirty="0"/>
              <a:t> </a:t>
            </a:r>
            <a:r>
              <a:rPr u="heavy" spc="-1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CSS</a:t>
            </a:r>
            <a:r>
              <a:rPr u="heavy" spc="-3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colors</a:t>
            </a:r>
            <a:r>
              <a:rPr spc="-14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198" y="1650259"/>
            <a:ext cx="3906520" cy="912494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736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140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predefined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names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list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41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black;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5339" y="1913071"/>
            <a:ext cx="3208655" cy="2195195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0066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80"/>
              </a:spcBef>
            </a:pPr>
            <a:r>
              <a:rPr sz="2400" b="1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Hex</a:t>
            </a:r>
            <a:r>
              <a:rPr sz="2400" b="1" u="heavy" spc="-1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b="1" u="heavy" spc="-1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values</a:t>
            </a:r>
            <a:endParaRPr sz="2400">
              <a:latin typeface="Arial"/>
              <a:cs typeface="Arial"/>
            </a:endParaRPr>
          </a:p>
          <a:p>
            <a:pPr marL="85090" marR="266065">
              <a:lnSpc>
                <a:spcPts val="3300"/>
              </a:lnSpc>
              <a:spcBef>
                <a:spcPts val="15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#00ff00;  </a:t>
            </a: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45" dirty="0">
                <a:solidFill>
                  <a:srgbClr val="424242"/>
                </a:solidFill>
                <a:latin typeface="Arial"/>
                <a:cs typeface="Arial"/>
              </a:rPr>
              <a:t>#0f0;  </a:t>
            </a:r>
            <a:r>
              <a:rPr sz="2400" spc="355" dirty="0">
                <a:solidFill>
                  <a:srgbClr val="424242"/>
                </a:solidFill>
                <a:latin typeface="Arial"/>
                <a:cs typeface="Arial"/>
              </a:rPr>
              <a:t>color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165" dirty="0">
                <a:solidFill>
                  <a:srgbClr val="424242"/>
                </a:solidFill>
                <a:latin typeface="Arial"/>
                <a:cs typeface="Arial"/>
              </a:rPr>
              <a:t>#00ff0</a:t>
            </a:r>
            <a:r>
              <a:rPr sz="2400" spc="235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b="1" spc="-25" dirty="0">
                <a:solidFill>
                  <a:srgbClr val="424242"/>
                </a:solidFill>
                <a:latin typeface="Arial"/>
                <a:cs typeface="Arial"/>
              </a:rPr>
              <a:t>8</a:t>
            </a:r>
            <a:r>
              <a:rPr sz="2400" b="1" spc="-20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spc="650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599" y="2802744"/>
            <a:ext cx="4869815" cy="178943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1949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35"/>
              </a:spcBef>
            </a:pPr>
            <a:r>
              <a:rPr sz="2400" b="1" u="heavy" spc="2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rgb()</a:t>
            </a:r>
            <a:r>
              <a:rPr sz="2400" b="1" spc="220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b="1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u="heavy" spc="1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rgba()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95"/>
              </a:spcBef>
              <a:tabLst>
                <a:tab pos="1255395" algn="l"/>
                <a:tab pos="2592070" algn="l"/>
                <a:tab pos="326072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rgb(34,	</a:t>
            </a:r>
            <a:r>
              <a:rPr sz="2400" spc="200" dirty="0">
                <a:solidFill>
                  <a:srgbClr val="424242"/>
                </a:solidFill>
                <a:latin typeface="Arial"/>
                <a:cs typeface="Arial"/>
              </a:rPr>
              <a:t>12,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64);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420"/>
              </a:spcBef>
              <a:tabLst>
                <a:tab pos="1255395" algn="l"/>
                <a:tab pos="2592070" algn="l"/>
                <a:tab pos="3093720" algn="l"/>
                <a:tab pos="3595370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rgba(0,	</a:t>
            </a:r>
            <a:r>
              <a:rPr sz="2400" spc="315" dirty="0">
                <a:solidFill>
                  <a:srgbClr val="424242"/>
                </a:solidFill>
                <a:latin typeface="Arial"/>
                <a:cs typeface="Arial"/>
              </a:rPr>
              <a:t>0,	0,	</a:t>
            </a:r>
            <a:r>
              <a:rPr sz="2400" spc="350" dirty="0">
                <a:solidFill>
                  <a:srgbClr val="424242"/>
                </a:solidFill>
                <a:latin typeface="Arial"/>
                <a:cs typeface="Arial"/>
              </a:rPr>
              <a:t>0.5);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358" y="4816751"/>
            <a:ext cx="7880984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310">
              <a:lnSpc>
                <a:spcPts val="2865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"a" </a:t>
            </a:r>
            <a:r>
              <a:rPr sz="2400" spc="-125" dirty="0">
                <a:latin typeface="Arial"/>
                <a:cs typeface="Arial"/>
              </a:rPr>
              <a:t>stands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b="1" spc="-155" dirty="0">
                <a:latin typeface="Arial"/>
                <a:cs typeface="Arial"/>
              </a:rPr>
              <a:t>alpha </a:t>
            </a:r>
            <a:r>
              <a:rPr sz="2400" b="1" spc="-180" dirty="0">
                <a:latin typeface="Arial"/>
                <a:cs typeface="Arial"/>
              </a:rPr>
              <a:t>channel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b="1" spc="-175" dirty="0">
                <a:latin typeface="Arial"/>
                <a:cs typeface="Arial"/>
              </a:rPr>
              <a:t>transparency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334010" indent="-321310">
              <a:lnSpc>
                <a:spcPts val="2850"/>
              </a:lnSpc>
              <a:buChar char="-"/>
              <a:tabLst>
                <a:tab pos="334010" algn="l"/>
                <a:tab pos="334645" algn="l"/>
              </a:tabLst>
            </a:pPr>
            <a:r>
              <a:rPr sz="2400" spc="-110" dirty="0">
                <a:latin typeface="Arial"/>
                <a:cs typeface="Arial"/>
              </a:rPr>
              <a:t>Generally </a:t>
            </a:r>
            <a:r>
              <a:rPr sz="2400" spc="-40" dirty="0">
                <a:latin typeface="Arial"/>
                <a:cs typeface="Arial"/>
              </a:rPr>
              <a:t>prefer </a:t>
            </a:r>
            <a:r>
              <a:rPr sz="2400" spc="-70" dirty="0">
                <a:latin typeface="Arial"/>
                <a:cs typeface="Arial"/>
              </a:rPr>
              <a:t>more </a:t>
            </a:r>
            <a:r>
              <a:rPr sz="2400" spc="-80" dirty="0">
                <a:latin typeface="Arial"/>
                <a:cs typeface="Arial"/>
              </a:rPr>
              <a:t>descriptive over</a:t>
            </a:r>
            <a:r>
              <a:rPr sz="2400" spc="-3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less: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95" dirty="0">
                <a:latin typeface="Arial"/>
                <a:cs typeface="Arial"/>
              </a:rPr>
              <a:t>Predefined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160" dirty="0">
                <a:latin typeface="Arial"/>
                <a:cs typeface="Arial"/>
              </a:rPr>
              <a:t>rgb </a:t>
            </a:r>
            <a:r>
              <a:rPr sz="2400" spc="260" dirty="0">
                <a:latin typeface="Arial"/>
                <a:cs typeface="Arial"/>
              </a:rPr>
              <a:t>/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rgba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65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185" dirty="0">
                <a:latin typeface="Arial"/>
                <a:cs typeface="Arial"/>
              </a:rPr>
              <a:t>Hex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4323" y="1621072"/>
            <a:ext cx="478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9097" y="2228145"/>
            <a:ext cx="6305787" cy="4343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047" y="2209095"/>
            <a:ext cx="6344285" cy="4382135"/>
          </a:xfrm>
          <a:custGeom>
            <a:avLst/>
            <a:gdLst/>
            <a:ahLst/>
            <a:cxnLst/>
            <a:rect l="l" t="t" r="r" b="b"/>
            <a:pathLst>
              <a:path w="6344284" h="4382134">
                <a:moveTo>
                  <a:pt x="0" y="0"/>
                </a:moveTo>
                <a:lnTo>
                  <a:pt x="6343887" y="0"/>
                </a:lnTo>
                <a:lnTo>
                  <a:pt x="6343887" y="4381566"/>
                </a:lnTo>
                <a:lnTo>
                  <a:pt x="0" y="438156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398" y="1621072"/>
            <a:ext cx="655828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2445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65" dirty="0">
                <a:latin typeface="Arial"/>
                <a:cs typeface="Arial"/>
              </a:rPr>
              <a:t>Font </a:t>
            </a:r>
            <a:r>
              <a:rPr sz="2200" b="1" spc="-125" dirty="0">
                <a:latin typeface="Arial"/>
                <a:cs typeface="Arial"/>
              </a:rPr>
              <a:t>face</a:t>
            </a:r>
            <a:r>
              <a:rPr sz="2200" spc="-125" dirty="0">
                <a:latin typeface="Arial"/>
                <a:cs typeface="Arial"/>
              </a:rPr>
              <a:t>: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Helvetica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4004945">
              <a:lnSpc>
                <a:spcPts val="2620"/>
              </a:lnSpc>
            </a:pPr>
            <a:r>
              <a:rPr sz="2200" b="1" spc="-145" dirty="0">
                <a:latin typeface="Arial"/>
                <a:cs typeface="Arial"/>
              </a:rPr>
              <a:t>Border</a:t>
            </a:r>
            <a:r>
              <a:rPr sz="2200" spc="-145" dirty="0">
                <a:latin typeface="Arial"/>
                <a:cs typeface="Arial"/>
              </a:rPr>
              <a:t>: </a:t>
            </a:r>
            <a:r>
              <a:rPr sz="2200" spc="190" dirty="0">
                <a:latin typeface="Arial"/>
                <a:cs typeface="Arial"/>
              </a:rPr>
              <a:t>hotpink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3px  </a:t>
            </a:r>
            <a:r>
              <a:rPr sz="2200" b="1" spc="-204" dirty="0">
                <a:latin typeface="Arial"/>
                <a:cs typeface="Arial"/>
              </a:rPr>
              <a:t>Background </a:t>
            </a:r>
            <a:r>
              <a:rPr sz="2200" b="1" spc="-155" dirty="0">
                <a:latin typeface="Arial"/>
                <a:cs typeface="Arial"/>
              </a:rPr>
              <a:t>color:  </a:t>
            </a:r>
            <a:r>
              <a:rPr sz="2200" spc="150" dirty="0">
                <a:latin typeface="Arial"/>
                <a:cs typeface="Arial"/>
              </a:rPr>
              <a:t>lavenderblush  </a:t>
            </a:r>
            <a:r>
              <a:rPr sz="2200" b="1" spc="-150" dirty="0">
                <a:latin typeface="Arial"/>
                <a:cs typeface="Arial"/>
              </a:rPr>
              <a:t>Highlight:</a:t>
            </a:r>
            <a:r>
              <a:rPr sz="2200" b="1" spc="-114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yellow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398" y="4728394"/>
            <a:ext cx="239204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8590">
              <a:lnSpc>
                <a:spcPts val="2630"/>
              </a:lnSpc>
              <a:spcBef>
                <a:spcPts val="100"/>
              </a:spcBef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114" dirty="0">
                <a:latin typeface="Arial"/>
                <a:cs typeface="Arial"/>
              </a:rPr>
              <a:t>is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20" dirty="0">
                <a:latin typeface="Arial"/>
                <a:cs typeface="Arial"/>
              </a:rPr>
              <a:t>Header </a:t>
            </a:r>
            <a:r>
              <a:rPr sz="2200" spc="-105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link</a:t>
            </a:r>
            <a:r>
              <a:rPr sz="2200" spc="-180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</a:pP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70" dirty="0">
                <a:latin typeface="Arial"/>
                <a:cs typeface="Arial"/>
              </a:rPr>
              <a:t>contents</a:t>
            </a:r>
            <a:r>
              <a:rPr sz="2200" spc="-90" dirty="0">
                <a:latin typeface="Arial"/>
                <a:cs typeface="Arial"/>
              </a:rPr>
              <a:t> 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0"/>
              </a:lnSpc>
            </a:pPr>
            <a:r>
              <a:rPr sz="2200" b="1" spc="-114" dirty="0">
                <a:latin typeface="Arial"/>
                <a:cs typeface="Arial"/>
              </a:rPr>
              <a:t>left-aligned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2643" y="2499444"/>
            <a:ext cx="4655790" cy="3206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3593" y="2480394"/>
            <a:ext cx="4693920" cy="3245485"/>
          </a:xfrm>
          <a:custGeom>
            <a:avLst/>
            <a:gdLst/>
            <a:ahLst/>
            <a:cxnLst/>
            <a:rect l="l" t="t" r="r" b="b"/>
            <a:pathLst>
              <a:path w="4693920" h="3245485">
                <a:moveTo>
                  <a:pt x="0" y="0"/>
                </a:moveTo>
                <a:lnTo>
                  <a:pt x="4693890" y="0"/>
                </a:lnTo>
                <a:lnTo>
                  <a:pt x="4693890" y="3245043"/>
                </a:lnTo>
                <a:lnTo>
                  <a:pt x="0" y="324504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8620" y="589082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583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 </a:t>
            </a:r>
            <a:r>
              <a:rPr spc="-65" dirty="0"/>
              <a:t>exercise</a:t>
            </a:r>
            <a:r>
              <a:rPr spc="-545" dirty="0"/>
              <a:t> </a:t>
            </a:r>
            <a:r>
              <a:rPr spc="20" dirty="0"/>
              <a:t>debrief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497892"/>
            <a:ext cx="7536180" cy="51562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key</a:t>
            </a:r>
            <a:r>
              <a:rPr sz="2400" b="1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techniques:</a:t>
            </a:r>
            <a:endParaRPr sz="2400">
              <a:latin typeface="Arial"/>
              <a:cs typeface="Arial"/>
            </a:endParaRPr>
          </a:p>
          <a:p>
            <a:pPr marL="469900" marR="663575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Add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invisible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containers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select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groups</a:t>
            </a:r>
            <a:r>
              <a:rPr sz="2400" spc="-4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</a:t>
            </a:r>
            <a:endParaRPr sz="2400">
              <a:latin typeface="Arial"/>
              <a:cs typeface="Arial"/>
            </a:endParaRPr>
          </a:p>
          <a:p>
            <a:pPr marL="469900" marR="6096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Apply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ancestor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talk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later.)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24242"/>
              </a:buClr>
              <a:buFont typeface="Arial"/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 we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encountered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weirdness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  <a:tab pos="402844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Couldn't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65" dirty="0">
                <a:solidFill>
                  <a:srgbClr val="424242"/>
                </a:solidFill>
                <a:latin typeface="Arial"/>
                <a:cs typeface="Arial"/>
              </a:rPr>
              <a:t>text-align: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center;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&lt;a&gt;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130" dirty="0">
                <a:solidFill>
                  <a:srgbClr val="424242"/>
                </a:solidFill>
                <a:latin typeface="Arial"/>
                <a:cs typeface="Arial"/>
              </a:rPr>
              <a:t>&lt;strong&gt;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directly,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but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could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&lt;h1&gt;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box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hug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text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way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</a:t>
            </a:r>
            <a:r>
              <a:rPr sz="2400" spc="-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this?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box?!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highlight?!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728162"/>
            <a:ext cx="3128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Next</a:t>
            </a:r>
            <a:r>
              <a:rPr sz="4800" spc="-500" dirty="0"/>
              <a:t> </a:t>
            </a:r>
            <a:r>
              <a:rPr sz="4800" spc="-120" dirty="0"/>
              <a:t>time!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63273" y="3201105"/>
            <a:ext cx="547306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Homework </a:t>
            </a:r>
            <a:r>
              <a:rPr sz="3600" u="heavy" spc="2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0</a:t>
            </a:r>
            <a:r>
              <a:rPr sz="3600" spc="-720" dirty="0">
                <a:solidFill>
                  <a:srgbClr val="0097A7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3600" spc="-114" dirty="0">
                <a:latin typeface="Verdana"/>
                <a:cs typeface="Verdana"/>
              </a:rPr>
              <a:t>is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0699"/>
              </a:lnSpc>
            </a:pPr>
            <a:r>
              <a:rPr sz="3600" b="1" spc="-140" dirty="0">
                <a:latin typeface="Verdana"/>
                <a:cs typeface="Verdana"/>
              </a:rPr>
              <a:t>out</a:t>
            </a:r>
            <a:r>
              <a:rPr sz="3600" b="1" spc="-450" dirty="0">
                <a:latin typeface="Verdana"/>
                <a:cs typeface="Verdana"/>
              </a:rPr>
              <a:t> </a:t>
            </a:r>
            <a:r>
              <a:rPr sz="3600" b="1" spc="-220" dirty="0">
                <a:latin typeface="Verdana"/>
                <a:cs typeface="Verdana"/>
              </a:rPr>
              <a:t>now,</a:t>
            </a:r>
            <a:r>
              <a:rPr sz="3600" b="1" spc="-44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due</a:t>
            </a:r>
            <a:r>
              <a:rPr sz="3600" spc="-34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this</a:t>
            </a:r>
            <a:r>
              <a:rPr sz="3600" spc="-335" dirty="0">
                <a:latin typeface="Verdana"/>
                <a:cs typeface="Verdana"/>
              </a:rPr>
              <a:t> </a:t>
            </a:r>
            <a:r>
              <a:rPr sz="3600" spc="-60" dirty="0">
                <a:latin typeface="Verdana"/>
                <a:cs typeface="Verdana"/>
              </a:rPr>
              <a:t>Friday  </a:t>
            </a:r>
            <a:r>
              <a:rPr sz="3600" spc="45" dirty="0">
                <a:latin typeface="Verdana"/>
                <a:cs typeface="Verdana"/>
              </a:rPr>
              <a:t>April</a:t>
            </a:r>
            <a:r>
              <a:rPr sz="3600" spc="-330" dirty="0">
                <a:latin typeface="Verdana"/>
                <a:cs typeface="Verdana"/>
              </a:rPr>
              <a:t> </a:t>
            </a:r>
            <a:r>
              <a:rPr sz="3600" spc="-250" dirty="0">
                <a:latin typeface="Verdana"/>
                <a:cs typeface="Verdana"/>
              </a:rPr>
              <a:t>7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2697" y="2429195"/>
            <a:ext cx="4582160" cy="1643380"/>
          </a:xfrm>
          <a:custGeom>
            <a:avLst/>
            <a:gdLst/>
            <a:ahLst/>
            <a:cxnLst/>
            <a:rect l="l" t="t" r="r" b="b"/>
            <a:pathLst>
              <a:path w="4582160" h="1643379">
                <a:moveTo>
                  <a:pt x="4308091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4308091" y="0"/>
                </a:lnTo>
                <a:lnTo>
                  <a:pt x="4361748" y="5309"/>
                </a:lnTo>
                <a:lnTo>
                  <a:pt x="4412859" y="20842"/>
                </a:lnTo>
                <a:lnTo>
                  <a:pt x="4459987" y="46004"/>
                </a:lnTo>
                <a:lnTo>
                  <a:pt x="4501691" y="80199"/>
                </a:lnTo>
                <a:lnTo>
                  <a:pt x="4535885" y="121903"/>
                </a:lnTo>
                <a:lnTo>
                  <a:pt x="4561047" y="169030"/>
                </a:lnTo>
                <a:lnTo>
                  <a:pt x="4576580" y="220142"/>
                </a:lnTo>
                <a:lnTo>
                  <a:pt x="4581890" y="273799"/>
                </a:lnTo>
                <a:lnTo>
                  <a:pt x="4581890" y="1368997"/>
                </a:lnTo>
                <a:lnTo>
                  <a:pt x="4577479" y="1418215"/>
                </a:lnTo>
                <a:lnTo>
                  <a:pt x="4564762" y="1464538"/>
                </a:lnTo>
                <a:lnTo>
                  <a:pt x="4544511" y="1507193"/>
                </a:lnTo>
                <a:lnTo>
                  <a:pt x="4517499" y="1545406"/>
                </a:lnTo>
                <a:lnTo>
                  <a:pt x="4484500" y="1578405"/>
                </a:lnTo>
                <a:lnTo>
                  <a:pt x="4446287" y="1605417"/>
                </a:lnTo>
                <a:lnTo>
                  <a:pt x="4403632" y="1625668"/>
                </a:lnTo>
                <a:lnTo>
                  <a:pt x="4357309" y="1638385"/>
                </a:lnTo>
                <a:lnTo>
                  <a:pt x="4308091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4" name="object 4"/>
          <p:cNvSpPr/>
          <p:nvPr/>
        </p:nvSpPr>
        <p:spPr>
          <a:xfrm>
            <a:off x="6466987" y="2551944"/>
            <a:ext cx="1114965" cy="111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7326630" cy="323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Every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tutorial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makes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trivially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easy: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625475">
              <a:lnSpc>
                <a:spcPct val="100000"/>
              </a:lnSpc>
              <a:tabLst>
                <a:tab pos="1461135" algn="l"/>
              </a:tabLst>
            </a:pP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body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0119">
              <a:lnSpc>
                <a:spcPct val="100000"/>
              </a:lnSpc>
              <a:spcBef>
                <a:spcPts val="420"/>
              </a:spcBef>
              <a:tabLst>
                <a:tab pos="3968115" algn="l"/>
              </a:tabLst>
            </a:pPr>
            <a:r>
              <a:rPr sz="2400" spc="180" dirty="0">
                <a:solidFill>
                  <a:srgbClr val="424242"/>
                </a:solidFill>
                <a:latin typeface="Arial"/>
                <a:cs typeface="Arial"/>
              </a:rPr>
              <a:t>background-color: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420"/>
              </a:spcBef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try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CSS,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literally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nothing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works: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795" y="5267789"/>
            <a:ext cx="1621591" cy="111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55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Overflow</a:t>
            </a:r>
            <a:r>
              <a:rPr sz="4800" spc="-475" dirty="0"/>
              <a:t> </a:t>
            </a:r>
            <a:r>
              <a:rPr sz="4800" spc="-55" dirty="0"/>
              <a:t>slides</a:t>
            </a:r>
            <a:endParaRPr sz="4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677799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087003"/>
            <a:ext cx="7313295" cy="330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1162050">
              <a:lnSpc>
                <a:spcPct val="100000"/>
              </a:lnSpc>
              <a:spcBef>
                <a:spcPts val="5"/>
              </a:spcBef>
            </a:pPr>
            <a:r>
              <a:rPr sz="3600" b="1" spc="-325" dirty="0">
                <a:latin typeface="Arial"/>
                <a:cs typeface="Arial"/>
              </a:rPr>
              <a:t>And </a:t>
            </a:r>
            <a:r>
              <a:rPr sz="3600" b="1" spc="-150" dirty="0">
                <a:latin typeface="Arial"/>
                <a:cs typeface="Arial"/>
              </a:rPr>
              <a:t>there </a:t>
            </a:r>
            <a:r>
              <a:rPr sz="3600" b="1" spc="-185" dirty="0">
                <a:latin typeface="Arial"/>
                <a:cs typeface="Arial"/>
              </a:rPr>
              <a:t>are </a:t>
            </a:r>
            <a:r>
              <a:rPr sz="3600" b="1" spc="-180" dirty="0">
                <a:latin typeface="Arial"/>
                <a:cs typeface="Arial"/>
              </a:rPr>
              <a:t>3 </a:t>
            </a:r>
            <a:r>
              <a:rPr sz="3600" b="1" spc="-340" dirty="0">
                <a:latin typeface="Arial"/>
                <a:cs typeface="Arial"/>
              </a:rPr>
              <a:t>basic</a:t>
            </a:r>
            <a:r>
              <a:rPr sz="3600" b="1" spc="-155" dirty="0">
                <a:latin typeface="Arial"/>
                <a:cs typeface="Arial"/>
              </a:rPr>
              <a:t> </a:t>
            </a:r>
            <a:r>
              <a:rPr sz="3600" b="1" spc="-225" dirty="0">
                <a:latin typeface="Arial"/>
                <a:cs typeface="Arial"/>
              </a:rPr>
              <a:t>types.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50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 </a:t>
            </a:r>
            <a:r>
              <a:rPr spc="5" dirty="0"/>
              <a:t>of </a:t>
            </a:r>
            <a:r>
              <a:rPr spc="50" dirty="0"/>
              <a:t>HTML</a:t>
            </a:r>
            <a:r>
              <a:rPr spc="-93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23" y="1544110"/>
            <a:ext cx="8299450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4805">
              <a:lnSpc>
                <a:spcPct val="114599"/>
              </a:lnSpc>
              <a:spcBef>
                <a:spcPts val="100"/>
              </a:spcBef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categorized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spec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into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three-ish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categories: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/>
              <a:tabLst>
                <a:tab pos="926465" algn="l"/>
                <a:tab pos="927100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large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4664" algn="l"/>
                <a:tab pos="2769235" algn="l"/>
                <a:tab pos="5108575" algn="l"/>
                <a:tab pos="6111875" algn="l"/>
                <a:tab pos="7114540" algn="l"/>
              </a:tabLst>
            </a:pPr>
            <a:r>
              <a:rPr sz="2400" b="1" spc="-110" dirty="0">
                <a:latin typeface="Arial"/>
                <a:cs typeface="Arial"/>
              </a:rPr>
              <a:t>&lt;p</a:t>
            </a:r>
            <a:r>
              <a:rPr sz="2400" b="1" spc="-105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spc="-90" dirty="0">
                <a:latin typeface="Arial"/>
                <a:cs typeface="Arial"/>
              </a:rPr>
              <a:t>&lt;h1</a:t>
            </a:r>
            <a:r>
              <a:rPr sz="2400" b="1" spc="-80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 startAt="2"/>
              <a:tabLst>
                <a:tab pos="926465" algn="l"/>
                <a:tab pos="927100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amount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5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2125" algn="l"/>
                <a:tab pos="276987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b="1" spc="90" dirty="0">
                <a:latin typeface="Arial"/>
                <a:cs typeface="Arial"/>
              </a:rPr>
              <a:t>&lt;strong&gt;</a:t>
            </a:r>
            <a:r>
              <a:rPr sz="2400" spc="90" dirty="0">
                <a:latin typeface="Arial"/>
                <a:cs typeface="Arial"/>
              </a:rPr>
              <a:t>,&lt;br&gt;</a:t>
            </a:r>
            <a:endParaRPr sz="2400">
              <a:latin typeface="Arial"/>
              <a:cs typeface="Arial"/>
            </a:endParaRPr>
          </a:p>
          <a:p>
            <a:pPr marL="1384300" lvl="1" indent="-452120">
              <a:lnSpc>
                <a:spcPct val="100000"/>
              </a:lnSpc>
              <a:spcBef>
                <a:spcPts val="1420"/>
              </a:spcBef>
              <a:buFont typeface="Arial"/>
              <a:buAutoNum type="alphaLcPeriod"/>
              <a:tabLst>
                <a:tab pos="1383665" algn="l"/>
                <a:tab pos="1384300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content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1383665">
              <a:lnSpc>
                <a:spcPct val="100000"/>
              </a:lnSpc>
              <a:spcBef>
                <a:spcPts val="395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AutoNum type="arabicPeriod" startAt="3"/>
              <a:tabLst>
                <a:tab pos="926465" algn="l"/>
                <a:tab pos="927100" algn="l"/>
              </a:tabLst>
            </a:pP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metadata: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information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page,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2433955" algn="l"/>
              </a:tabLst>
            </a:pPr>
            <a:r>
              <a:rPr sz="2400" b="1" spc="345" dirty="0">
                <a:solidFill>
                  <a:srgbClr val="424242"/>
                </a:solidFill>
                <a:latin typeface="Arial"/>
                <a:cs typeface="Arial"/>
              </a:rPr>
              <a:t>&lt;title&gt;</a:t>
            </a:r>
            <a:r>
              <a:rPr sz="2400" spc="345" dirty="0">
                <a:solidFill>
                  <a:srgbClr val="424242"/>
                </a:solidFill>
                <a:latin typeface="Arial"/>
                <a:cs typeface="Arial"/>
              </a:rPr>
              <a:t>,	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&lt;meta&gt;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Block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4931715" y="3189168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0524" y="1602869"/>
            <a:ext cx="7380605" cy="45300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847725" algn="l"/>
                <a:tab pos="1851025" algn="l"/>
                <a:tab pos="4190365" algn="l"/>
                <a:tab pos="5193030" algn="l"/>
                <a:tab pos="6195695" algn="l"/>
              </a:tabLst>
            </a:pPr>
            <a:r>
              <a:rPr sz="2400" spc="130" dirty="0">
                <a:latin typeface="Arial"/>
                <a:cs typeface="Arial"/>
              </a:rPr>
              <a:t>&lt;p&gt;</a:t>
            </a:r>
            <a:r>
              <a:rPr sz="2400" spc="6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95" dirty="0">
                <a:latin typeface="Arial"/>
                <a:cs typeface="Arial"/>
              </a:rPr>
              <a:t>&lt;h1&gt;</a:t>
            </a:r>
            <a:r>
              <a:rPr sz="2400" spc="4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50">
              <a:latin typeface="Times New Roman"/>
              <a:cs typeface="Times New Roman"/>
            </a:endParaRPr>
          </a:p>
          <a:p>
            <a:pPr marL="406400" marR="3951604" indent="-321945">
              <a:lnSpc>
                <a:spcPct val="114100"/>
              </a:lnSpc>
              <a:buChar char="-"/>
              <a:tabLst>
                <a:tab pos="406400" algn="l"/>
                <a:tab pos="407034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406400" indent="-321945">
              <a:lnSpc>
                <a:spcPct val="100000"/>
              </a:lnSpc>
              <a:spcBef>
                <a:spcPts val="142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5"/>
              </a:spcBef>
            </a:pP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06400" marR="4023995" indent="-321945">
              <a:lnSpc>
                <a:spcPct val="113700"/>
              </a:lnSpc>
              <a:spcBef>
                <a:spcPts val="103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2689" y="3496943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1315" y="32179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2689" y="3993591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2689" y="4490216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715" y="4986840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8957" y="3395018"/>
            <a:ext cx="0" cy="1631950"/>
          </a:xfrm>
          <a:custGeom>
            <a:avLst/>
            <a:gdLst/>
            <a:ahLst/>
            <a:cxnLst/>
            <a:rect l="l" t="t" r="r" b="b"/>
            <a:pathLst>
              <a:path h="1631950">
                <a:moveTo>
                  <a:pt x="0" y="0"/>
                </a:moveTo>
                <a:lnTo>
                  <a:pt x="0" y="1631696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125849" y="345799"/>
                </a:moveTo>
                <a:lnTo>
                  <a:pt x="0" y="0"/>
                </a:lnTo>
                <a:lnTo>
                  <a:pt x="251699" y="0"/>
                </a:lnTo>
                <a:lnTo>
                  <a:pt x="125849" y="3457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0" y="0"/>
                </a:moveTo>
                <a:lnTo>
                  <a:pt x="125849" y="345799"/>
                </a:lnTo>
                <a:lnTo>
                  <a:pt x="251699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1419847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381747"/>
          <a:ext cx="8062594" cy="500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7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80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115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1926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55" dirty="0"/>
              <a:t>Block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2029445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991345"/>
          <a:ext cx="8364855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3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65"/>
                        </a:lnSpc>
                        <a:tabLst>
                          <a:tab pos="1107440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ct val="100000"/>
                        </a:lnSpc>
                      </a:pPr>
                      <a:r>
                        <a:rPr sz="2400" spc="-390" dirty="0">
                          <a:latin typeface="Arial"/>
                          <a:cs typeface="Arial"/>
                        </a:rPr>
                        <a:t>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ts val="135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4840" y="536648"/>
            <a:ext cx="4364990" cy="126111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b="1" spc="-85" dirty="0">
                <a:latin typeface="Arial"/>
                <a:cs typeface="Arial"/>
              </a:rPr>
              <a:t>h1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b="1" spc="114" dirty="0">
                <a:latin typeface="Arial"/>
                <a:cs typeface="Arial"/>
              </a:rPr>
              <a:t>border:	</a:t>
            </a:r>
            <a:r>
              <a:rPr sz="2400" b="1" spc="-65" dirty="0">
                <a:latin typeface="Arial"/>
                <a:cs typeface="Arial"/>
              </a:rPr>
              <a:t>5px	</a:t>
            </a:r>
            <a:r>
              <a:rPr sz="2400" b="1" spc="195" dirty="0">
                <a:latin typeface="Arial"/>
                <a:cs typeface="Arial"/>
              </a:rPr>
              <a:t>solid	</a:t>
            </a:r>
            <a:r>
              <a:rPr sz="2400" b="1" spc="1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048572"/>
            <a:ext cx="8839182" cy="4760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029510"/>
            <a:ext cx="8877300" cy="4799330"/>
          </a:xfrm>
          <a:custGeom>
            <a:avLst/>
            <a:gdLst/>
            <a:ahLst/>
            <a:cxnLst/>
            <a:rect l="l" t="t" r="r" b="b"/>
            <a:pathLst>
              <a:path w="8877300" h="4799330">
                <a:moveTo>
                  <a:pt x="0" y="0"/>
                </a:moveTo>
                <a:lnTo>
                  <a:pt x="8877282" y="0"/>
                </a:lnTo>
                <a:lnTo>
                  <a:pt x="8877282" y="4798977"/>
                </a:lnTo>
                <a:lnTo>
                  <a:pt x="0" y="479897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81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Block-level: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0440"/>
            <a:ext cx="5111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Verdana"/>
                <a:cs typeface="Verdana"/>
              </a:rPr>
              <a:t>extends</a:t>
            </a:r>
            <a:r>
              <a:rPr sz="2400" spc="-229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full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width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790" y="1602396"/>
            <a:ext cx="4467860" cy="14674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5" dirty="0">
                <a:latin typeface="Arial"/>
                <a:cs typeface="Arial"/>
              </a:rPr>
              <a:t>&lt;h1&gt;About	</a:t>
            </a:r>
            <a:r>
              <a:rPr sz="2000" spc="120" dirty="0">
                <a:latin typeface="Arial"/>
                <a:cs typeface="Arial"/>
              </a:rPr>
              <a:t>vrk&lt;/h1&gt;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921385" algn="l"/>
                <a:tab pos="1757045" algn="l"/>
              </a:tabLst>
            </a:pPr>
            <a:r>
              <a:rPr sz="2000" spc="-90" dirty="0">
                <a:latin typeface="Arial"/>
                <a:cs typeface="Arial"/>
              </a:rPr>
              <a:t>She	</a:t>
            </a:r>
            <a:r>
              <a:rPr sz="2000" spc="295" dirty="0">
                <a:latin typeface="Arial"/>
                <a:cs typeface="Arial"/>
              </a:rPr>
              <a:t>likes	</a:t>
            </a:r>
            <a:r>
              <a:rPr sz="2000" spc="-20" dirty="0">
                <a:latin typeface="Arial"/>
                <a:cs typeface="Arial"/>
              </a:rPr>
              <a:t>&lt;em&gt;puppies&lt;/em&gt;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198" y="1602396"/>
            <a:ext cx="3914140" cy="120967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95"/>
              </a:spcBef>
              <a:tabLst>
                <a:tab pos="503555" algn="l"/>
              </a:tabLst>
            </a:pPr>
            <a:r>
              <a:rPr sz="2000" spc="-20" dirty="0">
                <a:latin typeface="Arial"/>
                <a:cs typeface="Arial"/>
              </a:rPr>
              <a:t>h1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1478280" algn="l"/>
                <a:tab pos="2035810" algn="l"/>
                <a:tab pos="2871470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23" y="3271402"/>
            <a:ext cx="2837815" cy="31915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8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extends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</a:t>
            </a:r>
            <a:endParaRPr sz="2400">
              <a:latin typeface="Arial"/>
              <a:cs typeface="Arial"/>
            </a:endParaRPr>
          </a:p>
          <a:p>
            <a:pPr marL="12700" marR="109855">
              <a:lnSpc>
                <a:spcPct val="99800"/>
              </a:lnSpc>
              <a:spcBef>
                <a:spcPts val="975"/>
              </a:spcBef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Note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35" dirty="0">
                <a:solidFill>
                  <a:srgbClr val="424242"/>
                </a:solidFill>
                <a:latin typeface="Courier New"/>
                <a:cs typeface="Courier New"/>
              </a:rPr>
              <a:t>h1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b="1" spc="-40" dirty="0">
                <a:solidFill>
                  <a:srgbClr val="424242"/>
                </a:solidFill>
                <a:latin typeface="Courier New"/>
                <a:cs typeface="Courier New"/>
              </a:rPr>
              <a:t>p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flow  top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1842" y="3561442"/>
            <a:ext cx="4968664" cy="267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2792" y="3542392"/>
            <a:ext cx="5006975" cy="2714625"/>
          </a:xfrm>
          <a:custGeom>
            <a:avLst/>
            <a:gdLst/>
            <a:ahLst/>
            <a:cxnLst/>
            <a:rect l="l" t="t" r="r" b="b"/>
            <a:pathLst>
              <a:path w="5006975" h="2714625">
                <a:moveTo>
                  <a:pt x="0" y="0"/>
                </a:moveTo>
                <a:lnTo>
                  <a:pt x="5006764" y="0"/>
                </a:lnTo>
                <a:lnTo>
                  <a:pt x="5006764" y="2714269"/>
                </a:lnTo>
                <a:lnTo>
                  <a:pt x="0" y="271426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5540" y="3809989"/>
            <a:ext cx="245618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...but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overwhelmed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frameworks,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libraries,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tools,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etc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idea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where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start.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3148" y="2290720"/>
            <a:ext cx="5231239" cy="418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375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want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JavaScript...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124" y="2090895"/>
            <a:ext cx="8149433" cy="438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024" y="2052788"/>
          <a:ext cx="8570595" cy="442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97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50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11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400" spc="35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&lt;em&gt;puppies&lt;/em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6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515" y="338324"/>
            <a:ext cx="4364990" cy="16490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spc="-20" dirty="0">
                <a:latin typeface="Arial"/>
                <a:cs typeface="Arial"/>
              </a:rPr>
              <a:t>h1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spc="225" dirty="0">
                <a:latin typeface="Arial"/>
                <a:cs typeface="Arial"/>
              </a:rPr>
              <a:t>border:	</a:t>
            </a:r>
            <a:r>
              <a:rPr sz="2400" spc="25" dirty="0">
                <a:latin typeface="Arial"/>
                <a:cs typeface="Arial"/>
              </a:rPr>
              <a:t>5px	</a:t>
            </a:r>
            <a:r>
              <a:rPr sz="2400" spc="325" dirty="0">
                <a:latin typeface="Arial"/>
                <a:cs typeface="Arial"/>
              </a:rPr>
              <a:t>solid	</a:t>
            </a:r>
            <a:r>
              <a:rPr sz="2400" spc="2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675" algn="l"/>
              </a:tabLst>
            </a:pP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-90" dirty="0">
                <a:latin typeface="Arial"/>
                <a:cs typeface="Arial"/>
              </a:rPr>
              <a:t>50%;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272697"/>
            <a:ext cx="8679882" cy="4732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112" y="1258410"/>
            <a:ext cx="8709025" cy="4761865"/>
          </a:xfrm>
          <a:custGeom>
            <a:avLst/>
            <a:gdLst/>
            <a:ahLst/>
            <a:cxnLst/>
            <a:rect l="l" t="t" r="r" b="b"/>
            <a:pathLst>
              <a:path w="8709025" h="4761865">
                <a:moveTo>
                  <a:pt x="0" y="0"/>
                </a:moveTo>
                <a:lnTo>
                  <a:pt x="8708444" y="0"/>
                </a:lnTo>
                <a:lnTo>
                  <a:pt x="8708444" y="4761552"/>
                </a:lnTo>
                <a:lnTo>
                  <a:pt x="0" y="4761552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9715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Block-level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/>
              <a:t>width</a:t>
            </a:r>
            <a:r>
              <a:rPr sz="1800" spc="-185" dirty="0"/>
              <a:t> </a:t>
            </a:r>
            <a:r>
              <a:rPr sz="1800" spc="25" dirty="0"/>
              <a:t>can</a:t>
            </a:r>
            <a:r>
              <a:rPr sz="1800" spc="-185" dirty="0"/>
              <a:t> </a:t>
            </a:r>
            <a:r>
              <a:rPr sz="1800" spc="40" dirty="0"/>
              <a:t>be</a:t>
            </a:r>
            <a:r>
              <a:rPr sz="1800" spc="-185" dirty="0"/>
              <a:t> </a:t>
            </a:r>
            <a:r>
              <a:rPr sz="1800" spc="40" dirty="0"/>
              <a:t>modified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954489" y="2276794"/>
            <a:ext cx="1536065" cy="297815"/>
          </a:xfrm>
          <a:custGeom>
            <a:avLst/>
            <a:gdLst/>
            <a:ahLst/>
            <a:cxnLst/>
            <a:rect l="l" t="t" r="r" b="b"/>
            <a:pathLst>
              <a:path w="1536064" h="297814">
                <a:moveTo>
                  <a:pt x="0" y="0"/>
                </a:moveTo>
                <a:lnTo>
                  <a:pt x="1535555" y="0"/>
                </a:lnTo>
                <a:lnTo>
                  <a:pt x="1535555" y="297293"/>
                </a:lnTo>
                <a:lnTo>
                  <a:pt x="0" y="29729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048" y="1526196"/>
          <a:ext cx="8171815" cy="18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935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513080" algn="l"/>
                        </a:tabLst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h1	</a:t>
                      </a:r>
                      <a:r>
                        <a:rPr sz="2000" spc="430" dirty="0"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tabLst>
                          <a:tab pos="1487805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border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5px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2000" spc="270" dirty="0">
                          <a:latin typeface="Arial"/>
                          <a:cs typeface="Arial"/>
                        </a:rPr>
                        <a:t>solid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2000" spc="229" dirty="0">
                          <a:latin typeface="Arial"/>
                          <a:cs typeface="Arial"/>
                        </a:rPr>
                        <a:t>red;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1486535" algn="l"/>
                        </a:tabLst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000" spc="120" dirty="0">
                          <a:latin typeface="Arial"/>
                          <a:cs typeface="Arial"/>
                        </a:rPr>
                        <a:t>vrk&lt;/h1&gt;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000" spc="-55" dirty="0">
                          <a:latin typeface="Arial"/>
                          <a:cs typeface="Arial"/>
                        </a:rPr>
                        <a:t>&lt;p&gt;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74015">
                        <a:lnSpc>
                          <a:spcPts val="1885"/>
                        </a:lnSpc>
                        <a:tabLst>
                          <a:tab pos="1348740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width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50%;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885"/>
                        </a:lnSpc>
                        <a:tabLst>
                          <a:tab pos="929640" algn="l"/>
                          <a:tab pos="1765300" algn="l"/>
                        </a:tabLst>
                      </a:pPr>
                      <a:r>
                        <a:rPr sz="2000" spc="-9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000" spc="29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94615">
                        <a:lnSpc>
                          <a:spcPts val="194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}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945"/>
                        </a:lnSpc>
                      </a:pPr>
                      <a:r>
                        <a:rPr sz="2000" spc="90" dirty="0">
                          <a:latin typeface="Arial"/>
                          <a:cs typeface="Arial"/>
                        </a:rPr>
                        <a:t>&lt;/p&gt;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48124" y="3409431"/>
            <a:ext cx="2573655" cy="32035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8100" algn="just">
              <a:lnSpc>
                <a:spcPct val="114100"/>
              </a:lnSpc>
              <a:spcBef>
                <a:spcPts val="8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4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width</a:t>
            </a:r>
            <a:r>
              <a:rPr sz="2400" b="1" spc="-91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b="1" spc="-225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be 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modified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  <a:spcBef>
                <a:spcPts val="1015"/>
              </a:spcBef>
            </a:pP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Block-level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elements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still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flow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1093" y="3588967"/>
            <a:ext cx="5298664" cy="2889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6817" y="3574667"/>
            <a:ext cx="5327650" cy="2918460"/>
          </a:xfrm>
          <a:custGeom>
            <a:avLst/>
            <a:gdLst/>
            <a:ahLst/>
            <a:cxnLst/>
            <a:rect l="l" t="t" r="r" b="b"/>
            <a:pathLst>
              <a:path w="5327650" h="2918460">
                <a:moveTo>
                  <a:pt x="0" y="0"/>
                </a:moveTo>
                <a:lnTo>
                  <a:pt x="5327239" y="0"/>
                </a:lnTo>
                <a:lnTo>
                  <a:pt x="5327239" y="2917844"/>
                </a:lnTo>
                <a:lnTo>
                  <a:pt x="0" y="291784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724" y="1580000"/>
            <a:ext cx="5165725" cy="46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u="heavy" spc="-21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tabLst>
                <a:tab pos="847725" algn="l"/>
                <a:tab pos="1851025" algn="l"/>
                <a:tab pos="352171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85" dirty="0">
                <a:latin typeface="Arial"/>
                <a:cs typeface="Arial"/>
              </a:rPr>
              <a:t>&lt;strong&gt;,	</a:t>
            </a:r>
            <a:r>
              <a:rPr sz="2400" spc="80" dirty="0">
                <a:latin typeface="Arial"/>
                <a:cs typeface="Arial"/>
              </a:rPr>
              <a:t>&lt;br&gt;</a:t>
            </a:r>
            <a:endParaRPr sz="2400">
              <a:latin typeface="Arial"/>
              <a:cs typeface="Arial"/>
            </a:endParaRPr>
          </a:p>
          <a:p>
            <a:pPr marL="469900" marR="913765" indent="-306705">
              <a:lnSpc>
                <a:spcPts val="2850"/>
              </a:lnSpc>
              <a:spcBef>
                <a:spcPts val="114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3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child</a:t>
            </a:r>
            <a:endParaRPr sz="2400">
              <a:latin typeface="Arial"/>
              <a:cs typeface="Arial"/>
            </a:endParaRPr>
          </a:p>
          <a:p>
            <a:pPr marL="469900" marR="50800" indent="-306705">
              <a:lnSpc>
                <a:spcPts val="2850"/>
              </a:lnSpc>
              <a:spcBef>
                <a:spcPts val="114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apply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elements)</a:t>
            </a:r>
            <a:endParaRPr sz="2400">
              <a:latin typeface="Arial"/>
              <a:cs typeface="Arial"/>
            </a:endParaRPr>
          </a:p>
          <a:p>
            <a:pPr marL="927100" marR="5080" lvl="1" indent="-382270">
              <a:lnSpc>
                <a:spcPts val="2850"/>
              </a:lnSpc>
              <a:spcBef>
                <a:spcPts val="1050"/>
              </a:spcBef>
              <a:buSzPct val="83333"/>
              <a:buChar char="○"/>
              <a:tabLst>
                <a:tab pos="926465" algn="l"/>
                <a:tab pos="927100" algn="l"/>
              </a:tabLst>
            </a:pP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position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containing</a:t>
            </a:r>
            <a:r>
              <a:rPr sz="2400" b="1" spc="-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block 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01488" y="26918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2463" y="31289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1088" y="2720628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1062" y="2334120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3059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3058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24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6535" y="3128468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374"/>
                </a:lnTo>
                <a:lnTo>
                  <a:pt x="0" y="11637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8561" y="332319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8363" y="3324168"/>
            <a:ext cx="673735" cy="116839"/>
          </a:xfrm>
          <a:custGeom>
            <a:avLst/>
            <a:gdLst/>
            <a:ahLst/>
            <a:cxnLst/>
            <a:rect l="l" t="t" r="r" b="b"/>
            <a:pathLst>
              <a:path w="673735" h="116839">
                <a:moveTo>
                  <a:pt x="0" y="0"/>
                </a:moveTo>
                <a:lnTo>
                  <a:pt x="673198" y="0"/>
                </a:lnTo>
                <a:lnTo>
                  <a:pt x="6731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155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-45" dirty="0"/>
              <a:t>Inline</a:t>
            </a:r>
          </a:p>
        </p:txBody>
      </p:sp>
      <p:sp>
        <p:nvSpPr>
          <p:cNvPr id="3" name="object 3"/>
          <p:cNvSpPr/>
          <p:nvPr/>
        </p:nvSpPr>
        <p:spPr>
          <a:xfrm>
            <a:off x="463774" y="1407922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1449" y="1369822"/>
          <a:ext cx="8560434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2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 marL="95250">
                        <a:lnSpc>
                          <a:spcPts val="2630"/>
                        </a:lnSpc>
                        <a:spcBef>
                          <a:spcPts val="1495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62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39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3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62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39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340">
                <a:tc gridSpan="3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554355" algn="l"/>
                        </a:tabLst>
                      </a:pPr>
                      <a:r>
                        <a:rPr sz="2200" b="1" spc="-50" dirty="0">
                          <a:latin typeface="Arial"/>
                          <a:cs typeface="Arial"/>
                        </a:rPr>
                        <a:t>&lt;a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774" y="2322320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1449" y="2284220"/>
          <a:ext cx="8560434" cy="4376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7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6465" y="405649"/>
            <a:ext cx="4364990" cy="16744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1255395" algn="l"/>
              </a:tabLst>
            </a:pPr>
            <a:r>
              <a:rPr sz="2400" b="1" spc="70" dirty="0">
                <a:latin typeface="Arial"/>
                <a:cs typeface="Arial"/>
              </a:rPr>
              <a:t>strong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 marR="258445">
              <a:lnSpc>
                <a:spcPts val="2850"/>
              </a:lnSpc>
              <a:spcBef>
                <a:spcPts val="105"/>
              </a:spcBef>
              <a:tabLst>
                <a:tab pos="1590040" algn="l"/>
                <a:tab pos="1757045" algn="l"/>
                <a:tab pos="2425700" algn="l"/>
                <a:tab pos="3428365" algn="l"/>
              </a:tabLst>
            </a:pPr>
            <a:r>
              <a:rPr sz="2400" b="1" spc="120" dirty="0">
                <a:latin typeface="Arial"/>
                <a:cs typeface="Arial"/>
              </a:rPr>
              <a:t>border</a:t>
            </a:r>
            <a:r>
              <a:rPr sz="2400" b="1" spc="75" dirty="0">
                <a:latin typeface="Arial"/>
                <a:cs typeface="Arial"/>
              </a:rPr>
              <a:t>: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65" dirty="0">
                <a:latin typeface="Arial"/>
                <a:cs typeface="Arial"/>
              </a:rPr>
              <a:t>5p</a:t>
            </a:r>
            <a:r>
              <a:rPr sz="2400" b="1" spc="-60" dirty="0">
                <a:latin typeface="Arial"/>
                <a:cs typeface="Arial"/>
              </a:rPr>
              <a:t>x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75" dirty="0">
                <a:latin typeface="Arial"/>
                <a:cs typeface="Arial"/>
              </a:rPr>
              <a:t>soli</a:t>
            </a:r>
            <a:r>
              <a:rPr sz="2400" b="1" spc="26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55" dirty="0">
                <a:latin typeface="Arial"/>
                <a:cs typeface="Arial"/>
              </a:rPr>
              <a:t>red;  </a:t>
            </a: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35" dirty="0">
                <a:latin typeface="Arial"/>
                <a:cs typeface="Arial"/>
              </a:rPr>
              <a:t>1000px;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760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336" y="1439222"/>
            <a:ext cx="7727296" cy="155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286" y="1420172"/>
            <a:ext cx="7765415" cy="4185285"/>
          </a:xfrm>
          <a:custGeom>
            <a:avLst/>
            <a:gdLst/>
            <a:ahLst/>
            <a:cxnLst/>
            <a:rect l="l" t="t" r="r" b="b"/>
            <a:pathLst>
              <a:path w="7765415" h="4185285">
                <a:moveTo>
                  <a:pt x="0" y="0"/>
                </a:moveTo>
                <a:lnTo>
                  <a:pt x="7765396" y="0"/>
                </a:lnTo>
                <a:lnTo>
                  <a:pt x="7765396" y="4185191"/>
                </a:lnTo>
                <a:lnTo>
                  <a:pt x="0" y="418519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455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 </a:t>
            </a:r>
            <a:r>
              <a:rPr spc="10" dirty="0"/>
              <a:t>elements </a:t>
            </a:r>
            <a:r>
              <a:rPr dirty="0"/>
              <a:t>ignore</a:t>
            </a:r>
            <a:r>
              <a:rPr spc="-980" dirty="0"/>
              <a:t> </a:t>
            </a:r>
            <a:r>
              <a:rPr spc="290" dirty="0">
                <a:latin typeface="Arial"/>
                <a:cs typeface="Arial"/>
              </a:rPr>
              <a:t>width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3488"/>
            <a:ext cx="298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Verdana"/>
                <a:cs typeface="Verdana"/>
              </a:rPr>
              <a:t>width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25" dirty="0">
                <a:latin typeface="Verdana"/>
                <a:cs typeface="Verdana"/>
              </a:rPr>
              <a:t>cannot</a:t>
            </a:r>
            <a:r>
              <a:rPr sz="1800" spc="-18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be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modified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573" y="1373797"/>
            <a:ext cx="4291330" cy="2054860"/>
          </a:xfrm>
          <a:custGeom>
            <a:avLst/>
            <a:gdLst/>
            <a:ahLst/>
            <a:cxnLst/>
            <a:rect l="l" t="t" r="r" b="b"/>
            <a:pathLst>
              <a:path w="4291330" h="2054860">
                <a:moveTo>
                  <a:pt x="0" y="0"/>
                </a:moveTo>
                <a:lnTo>
                  <a:pt x="4290891" y="0"/>
                </a:lnTo>
                <a:lnTo>
                  <a:pt x="4290891" y="2054695"/>
                </a:lnTo>
                <a:lnTo>
                  <a:pt x="0" y="20546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2598" y="1436662"/>
            <a:ext cx="40652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7425" algn="l"/>
              </a:tabLst>
            </a:pPr>
            <a:r>
              <a:rPr sz="2000" spc="165" dirty="0">
                <a:latin typeface="Arial"/>
                <a:cs typeface="Arial"/>
              </a:rPr>
              <a:t>strong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405255" algn="l"/>
                <a:tab pos="1962785" algn="l"/>
                <a:tab pos="2798445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266190" algn="l"/>
              </a:tabLst>
            </a:pPr>
            <a:r>
              <a:rPr sz="2000" b="1" spc="110" dirty="0">
                <a:solidFill>
                  <a:srgbClr val="FF0000"/>
                </a:solidFill>
                <a:latin typeface="Arial"/>
                <a:cs typeface="Arial"/>
              </a:rPr>
              <a:t>width: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1000px;</a:t>
            </a:r>
            <a:endParaRPr sz="2000">
              <a:latin typeface="Arial"/>
              <a:cs typeface="Arial"/>
            </a:endParaRPr>
          </a:p>
          <a:p>
            <a:pPr marL="709295" marR="5080" indent="-418465">
              <a:lnSpc>
                <a:spcPct val="100000"/>
              </a:lnSpc>
              <a:tabLst>
                <a:tab pos="709295" algn="l"/>
                <a:tab pos="1405255" algn="l"/>
                <a:tab pos="1823720" algn="l"/>
                <a:tab pos="1962785" algn="l"/>
                <a:tab pos="2798445" algn="l"/>
                <a:tab pos="3773170" algn="l"/>
              </a:tabLst>
            </a:pPr>
            <a:r>
              <a:rPr sz="2000" b="1" spc="35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000" b="1" spc="5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29" dirty="0">
                <a:solidFill>
                  <a:srgbClr val="FF0000"/>
                </a:solidFill>
                <a:latin typeface="Arial"/>
                <a:cs typeface="Arial"/>
              </a:rPr>
              <a:t>Wil</a:t>
            </a:r>
            <a:r>
              <a:rPr sz="2000" b="1" spc="13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6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b="1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stron</a:t>
            </a:r>
            <a:r>
              <a:rPr sz="2000" b="1" spc="7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1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2000" b="1" spc="250" dirty="0">
                <a:solidFill>
                  <a:srgbClr val="FF0000"/>
                </a:solidFill>
                <a:latin typeface="Arial"/>
                <a:cs typeface="Arial"/>
              </a:rPr>
              <a:t>inline!	</a:t>
            </a:r>
            <a:r>
              <a:rPr sz="2000" b="1" spc="425" dirty="0">
                <a:solidFill>
                  <a:srgbClr val="FF000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4989" y="1640946"/>
            <a:ext cx="3969385" cy="0"/>
          </a:xfrm>
          <a:custGeom>
            <a:avLst/>
            <a:gdLst/>
            <a:ahLst/>
            <a:cxnLst/>
            <a:rect l="l" t="t" r="r" b="b"/>
            <a:pathLst>
              <a:path w="3969384">
                <a:moveTo>
                  <a:pt x="0" y="0"/>
                </a:moveTo>
                <a:lnTo>
                  <a:pt x="3968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4989" y="1640946"/>
            <a:ext cx="3969385" cy="1520825"/>
          </a:xfrm>
          <a:custGeom>
            <a:avLst/>
            <a:gdLst/>
            <a:ahLst/>
            <a:cxnLst/>
            <a:rect l="l" t="t" r="r" b="b"/>
            <a:pathLst>
              <a:path w="3969384" h="1520825">
                <a:moveTo>
                  <a:pt x="3968991" y="1520396"/>
                </a:moveTo>
                <a:lnTo>
                  <a:pt x="0" y="1520396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8013" y="1703809"/>
            <a:ext cx="3925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  <a:tab pos="3354704" algn="l"/>
              </a:tabLst>
            </a:pPr>
            <a:r>
              <a:rPr sz="2000" dirty="0">
                <a:latin typeface="Arial"/>
                <a:cs typeface="Arial"/>
              </a:rPr>
              <a:t>&lt;strong&gt;We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0" dirty="0">
                <a:latin typeface="Arial"/>
                <a:cs typeface="Arial"/>
              </a:rPr>
              <a:t>programmin</a:t>
            </a:r>
            <a:r>
              <a:rPr sz="2000" spc="2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reso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8013" y="2008608"/>
            <a:ext cx="392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29" dirty="0">
                <a:latin typeface="Arial"/>
                <a:cs typeface="Arial"/>
                <a:hlinkClick r:id="rId2"/>
              </a:rPr>
              <a:t>href="http://cs193x.stanf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8013" y="23134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00" dirty="0">
                <a:latin typeface="Arial"/>
                <a:cs typeface="Arial"/>
              </a:rPr>
              <a:t>href="https://developer.m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8013" y="26182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190" dirty="0">
                <a:latin typeface="Arial"/>
                <a:cs typeface="Arial"/>
                <a:hlinkClick r:id="rId3"/>
              </a:rPr>
              <a:t>href="http://google.com"&gt;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273" y="3532142"/>
            <a:ext cx="6705911" cy="2440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1748" y="6136818"/>
            <a:ext cx="735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ignored 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JSBin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3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 dirty="0">
                <a:latin typeface="Arial"/>
                <a:cs typeface="Arial"/>
              </a:rPr>
              <a:t>inline-block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4" y="1935599"/>
            <a:ext cx="4865370" cy="382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 </a:t>
            </a:r>
            <a:r>
              <a:rPr sz="2400" spc="-30" dirty="0">
                <a:latin typeface="Arial"/>
                <a:cs typeface="Arial"/>
              </a:rPr>
              <a:t>&lt;img&gt;, </a:t>
            </a:r>
            <a:r>
              <a:rPr sz="2400" spc="-125" dirty="0">
                <a:latin typeface="Arial"/>
                <a:cs typeface="Arial"/>
              </a:rPr>
              <a:t>any </a:t>
            </a:r>
            <a:r>
              <a:rPr sz="2400" spc="-65" dirty="0">
                <a:latin typeface="Arial"/>
                <a:cs typeface="Arial"/>
              </a:rPr>
              <a:t>element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1516380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335" dirty="0">
                <a:latin typeface="Arial"/>
                <a:cs typeface="Arial"/>
              </a:rPr>
              <a:t>inline-block;</a:t>
            </a:r>
            <a:endParaRPr sz="2400">
              <a:latin typeface="Arial"/>
              <a:cs typeface="Arial"/>
            </a:endParaRPr>
          </a:p>
          <a:p>
            <a:pPr marL="469900" marR="61341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7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</a:t>
            </a:r>
            <a:endParaRPr sz="2400">
              <a:latin typeface="Arial"/>
              <a:cs typeface="Arial"/>
            </a:endParaRPr>
          </a:p>
          <a:p>
            <a:pPr marL="469900" marR="1102995" indent="-306705" algn="just">
              <a:lnSpc>
                <a:spcPct val="99800"/>
              </a:lnSpc>
              <a:spcBef>
                <a:spcPts val="1025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</a:t>
            </a:r>
            <a:r>
              <a:rPr sz="2400" spc="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apply)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5288" y="29204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6263" y="33575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4889" y="29492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4862" y="2562719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2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1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11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0335" y="3357043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424"/>
                </a:lnTo>
                <a:lnTo>
                  <a:pt x="0" y="11642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6263" y="4132791"/>
            <a:ext cx="793115" cy="116839"/>
          </a:xfrm>
          <a:custGeom>
            <a:avLst/>
            <a:gdLst/>
            <a:ahLst/>
            <a:cxnLst/>
            <a:rect l="l" t="t" r="r" b="b"/>
            <a:pathLst>
              <a:path w="793114" h="116839">
                <a:moveTo>
                  <a:pt x="0" y="0"/>
                </a:moveTo>
                <a:lnTo>
                  <a:pt x="792598" y="0"/>
                </a:lnTo>
                <a:lnTo>
                  <a:pt x="7925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25186" y="3671692"/>
            <a:ext cx="1169670" cy="577850"/>
          </a:xfrm>
          <a:custGeom>
            <a:avLst/>
            <a:gdLst/>
            <a:ahLst/>
            <a:cxnLst/>
            <a:rect l="l" t="t" r="r" b="b"/>
            <a:pathLst>
              <a:path w="1169670" h="577850">
                <a:moveTo>
                  <a:pt x="0" y="0"/>
                </a:moveTo>
                <a:lnTo>
                  <a:pt x="1169397" y="0"/>
                </a:lnTo>
                <a:lnTo>
                  <a:pt x="1169397" y="577498"/>
                </a:lnTo>
                <a:lnTo>
                  <a:pt x="0" y="577498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90934" y="4132791"/>
            <a:ext cx="270510" cy="116839"/>
          </a:xfrm>
          <a:custGeom>
            <a:avLst/>
            <a:gdLst/>
            <a:ahLst/>
            <a:cxnLst/>
            <a:rect l="l" t="t" r="r" b="b"/>
            <a:pathLst>
              <a:path w="270509" h="116839">
                <a:moveTo>
                  <a:pt x="0" y="0"/>
                </a:moveTo>
                <a:lnTo>
                  <a:pt x="270299" y="0"/>
                </a:lnTo>
                <a:lnTo>
                  <a:pt x="270299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0815" y="1313355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  </a:t>
            </a: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498" y="1410897"/>
            <a:ext cx="4291330" cy="123253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8798" y="2923369"/>
          <a:ext cx="7788907" cy="1976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2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844438" y="5206702"/>
            <a:ext cx="1838221" cy="1433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3272" y="5475854"/>
            <a:ext cx="4492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9590" algn="l"/>
              </a:tabLst>
            </a:pPr>
            <a:r>
              <a:rPr sz="2000" u="heavy" spc="1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http://i.imgur.com/WJToVGv.jp</a:t>
            </a:r>
            <a:r>
              <a:rPr sz="2000" u="heavy" spc="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</a:t>
            </a:r>
            <a:r>
              <a:rPr sz="2000" dirty="0">
                <a:solidFill>
                  <a:srgbClr val="0097A7"/>
                </a:solidFill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80" dirty="0"/>
              <a:t> </a:t>
            </a:r>
            <a:r>
              <a:rPr spc="-15" dirty="0"/>
              <a:t>Inline-block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7642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 smtClean="0"/>
              <a:t>is</a:t>
            </a:r>
            <a:r>
              <a:rPr spc="-775" dirty="0" smtClean="0"/>
              <a:t> </a:t>
            </a:r>
            <a:r>
              <a:rPr lang="en-US" spc="-265" dirty="0" smtClean="0"/>
              <a:t>this course about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150100" cy="4216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Opinionated:</a:t>
            </a:r>
            <a:endParaRPr sz="2400" dirty="0">
              <a:latin typeface="Arial"/>
              <a:cs typeface="Arial"/>
            </a:endParaRPr>
          </a:p>
          <a:p>
            <a:pPr marL="469900" marR="280035" indent="-306705">
              <a:lnSpc>
                <a:spcPct val="114599"/>
              </a:lnSpc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many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ways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things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web: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can't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them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</a:t>
            </a:r>
            <a:r>
              <a:rPr sz="2400" spc="-3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once!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70" dirty="0" smtClean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think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know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Hopefully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frustration-free:</a:t>
            </a:r>
            <a:endParaRPr sz="2400" dirty="0">
              <a:latin typeface="Arial"/>
              <a:cs typeface="Arial"/>
            </a:endParaRPr>
          </a:p>
          <a:p>
            <a:pPr marL="469900" marR="132715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go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slowly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essential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concepts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2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expected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fill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gaps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StackOverflow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136422"/>
            <a:ext cx="8839182" cy="2124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117372"/>
            <a:ext cx="8877300" cy="4766310"/>
          </a:xfrm>
          <a:custGeom>
            <a:avLst/>
            <a:gdLst/>
            <a:ahLst/>
            <a:cxnLst/>
            <a:rect l="l" t="t" r="r" b="b"/>
            <a:pathLst>
              <a:path w="8877300" h="4766310">
                <a:moveTo>
                  <a:pt x="0" y="0"/>
                </a:moveTo>
                <a:lnTo>
                  <a:pt x="8877282" y="0"/>
                </a:lnTo>
                <a:lnTo>
                  <a:pt x="8877282" y="4766040"/>
                </a:lnTo>
                <a:lnTo>
                  <a:pt x="0" y="476604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992" y="1669821"/>
            <a:ext cx="5205989" cy="125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7942" y="1650771"/>
            <a:ext cx="5244465" cy="2823210"/>
          </a:xfrm>
          <a:custGeom>
            <a:avLst/>
            <a:gdLst/>
            <a:ahLst/>
            <a:cxnLst/>
            <a:rect l="l" t="t" r="r" b="b"/>
            <a:pathLst>
              <a:path w="5244465" h="2823210">
                <a:moveTo>
                  <a:pt x="0" y="0"/>
                </a:moveTo>
                <a:lnTo>
                  <a:pt x="5244089" y="0"/>
                </a:lnTo>
                <a:lnTo>
                  <a:pt x="5244089" y="2822694"/>
                </a:lnTo>
                <a:lnTo>
                  <a:pt x="0" y="28226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349" y="4933289"/>
            <a:ext cx="275907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80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523" y="1621081"/>
            <a:ext cx="2976880" cy="3058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image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50px.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196215">
              <a:lnSpc>
                <a:spcPts val="2850"/>
              </a:lnSpc>
              <a:spcBef>
                <a:spcPts val="1050"/>
              </a:spcBef>
            </a:pPr>
            <a:r>
              <a:rPr sz="2400" b="1" spc="200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right,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images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right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next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each 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other.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40893" y="4794115"/>
          <a:ext cx="5857239" cy="1806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620"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4792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Inline-block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/>
              <a:t>Has</a:t>
            </a:r>
            <a:r>
              <a:rPr sz="1800" spc="-170" dirty="0"/>
              <a:t> </a:t>
            </a:r>
            <a:r>
              <a:rPr sz="1800" spc="50" dirty="0"/>
              <a:t>width</a:t>
            </a:r>
            <a:r>
              <a:rPr sz="1800" spc="-170" dirty="0"/>
              <a:t> </a:t>
            </a:r>
            <a:r>
              <a:rPr sz="1800" spc="35" dirty="0"/>
              <a:t>and</a:t>
            </a:r>
            <a:r>
              <a:rPr sz="1800" spc="-165" dirty="0"/>
              <a:t> </a:t>
            </a:r>
            <a:r>
              <a:rPr sz="1800" spc="-45" dirty="0"/>
              <a:t>height;</a:t>
            </a:r>
            <a:r>
              <a:rPr sz="1800" spc="-170" dirty="0"/>
              <a:t> </a:t>
            </a:r>
            <a:r>
              <a:rPr sz="1800" dirty="0"/>
              <a:t>flows</a:t>
            </a:r>
            <a:r>
              <a:rPr sz="1800" spc="-165" dirty="0"/>
              <a:t> </a:t>
            </a:r>
            <a:r>
              <a:rPr sz="1800" spc="-5" dirty="0"/>
              <a:t>left</a:t>
            </a:r>
            <a:r>
              <a:rPr sz="1800" spc="-170" dirty="0"/>
              <a:t> </a:t>
            </a:r>
            <a:r>
              <a:rPr sz="1800" spc="15" dirty="0"/>
              <a:t>to</a:t>
            </a:r>
            <a:r>
              <a:rPr sz="1800" spc="-170" dirty="0"/>
              <a:t> </a:t>
            </a:r>
            <a:r>
              <a:rPr sz="1800" dirty="0"/>
              <a:t>right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The </a:t>
            </a:r>
            <a:r>
              <a:rPr u="heavy" spc="3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display</a:t>
            </a:r>
            <a:r>
              <a:rPr spc="-53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pc="-165" dirty="0"/>
              <a:t>CSS </a:t>
            </a:r>
            <a:r>
              <a:rPr spc="-25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5" y="1632664"/>
            <a:ext cx="79978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change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element's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type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changing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b="1" spc="-108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property.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125" y="4566358"/>
            <a:ext cx="374713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Possible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values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block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inline-block</a:t>
            </a:r>
            <a:endParaRPr sz="2400">
              <a:latin typeface="Courier New"/>
              <a:cs typeface="Courier New"/>
            </a:endParaRPr>
          </a:p>
          <a:p>
            <a:pPr marR="972819" algn="ctr">
              <a:lnSpc>
                <a:spcPct val="100000"/>
              </a:lnSpc>
              <a:spcBef>
                <a:spcPts val="420"/>
              </a:spcBef>
              <a:tabLst>
                <a:tab pos="306070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others: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298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p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415" dirty="0">
                <a:latin typeface="Arial"/>
                <a:cs typeface="Arial"/>
              </a:rPr>
              <a:t>inline;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4865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a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265" dirty="0">
                <a:latin typeface="Arial"/>
                <a:cs typeface="Arial"/>
              </a:rPr>
              <a:t>block;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65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296" y="1696510"/>
            <a:ext cx="8007984" cy="27876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72440" indent="-459740">
              <a:lnSpc>
                <a:spcPct val="100000"/>
              </a:lnSpc>
              <a:spcBef>
                <a:spcPts val="520"/>
              </a:spcBef>
              <a:buFont typeface="Arial"/>
              <a:buAutoNum type="arabicPeriod"/>
              <a:tabLst>
                <a:tab pos="472440" algn="l"/>
                <a:tab pos="47307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95" dirty="0">
                <a:solidFill>
                  <a:srgbClr val="1154CC"/>
                </a:solidFill>
                <a:latin typeface="Arial"/>
                <a:cs typeface="Arial"/>
              </a:rPr>
              <a:t>top-to-bottom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  <a:tab pos="4650105" algn="l"/>
                <a:tab pos="5653405" algn="l"/>
                <a:tab pos="6656070" algn="l"/>
              </a:tabLst>
            </a:pPr>
            <a:r>
              <a:rPr sz="2400" spc="110" dirty="0">
                <a:latin typeface="Arial"/>
                <a:cs typeface="Arial"/>
              </a:rPr>
              <a:t>&lt;p&gt;,	</a:t>
            </a:r>
            <a:r>
              <a:rPr sz="2400" spc="85" dirty="0">
                <a:latin typeface="Arial"/>
                <a:cs typeface="Arial"/>
              </a:rPr>
              <a:t>&lt;h1&gt;,	</a:t>
            </a:r>
            <a:r>
              <a:rPr sz="2400" spc="155" dirty="0">
                <a:latin typeface="Arial"/>
                <a:cs typeface="Arial"/>
              </a:rPr>
              <a:t>&lt;blockquote&gt;,	</a:t>
            </a:r>
            <a:r>
              <a:rPr sz="2400" spc="245" dirty="0">
                <a:latin typeface="Arial"/>
                <a:cs typeface="Arial"/>
              </a:rPr>
              <a:t>&lt;ol&gt;,	&lt;ul&gt;,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472440" indent="-459740">
              <a:lnSpc>
                <a:spcPct val="100000"/>
              </a:lnSpc>
              <a:spcBef>
                <a:spcPts val="1395"/>
              </a:spcBef>
              <a:buFont typeface="Arial"/>
              <a:buAutoNum type="arabicPeriod" startAt="2"/>
              <a:tabLst>
                <a:tab pos="472440" algn="l"/>
                <a:tab pos="473075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20" dirty="0">
                <a:solidFill>
                  <a:srgbClr val="FF0000"/>
                </a:solidFill>
                <a:latin typeface="Arial"/>
                <a:cs typeface="Arial"/>
              </a:rPr>
              <a:t>does 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have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50" dirty="0">
                <a:latin typeface="Arial"/>
                <a:cs typeface="Arial"/>
              </a:rPr>
              <a:t>&lt;strong&gt;,&lt;br&gt;</a:t>
            </a:r>
            <a:endParaRPr sz="2400">
              <a:latin typeface="Arial"/>
              <a:cs typeface="Arial"/>
            </a:endParaRPr>
          </a:p>
          <a:p>
            <a:pPr marL="929640" lvl="1" indent="-451484">
              <a:lnSpc>
                <a:spcPct val="100000"/>
              </a:lnSpc>
              <a:spcBef>
                <a:spcPts val="1395"/>
              </a:spcBef>
              <a:buFont typeface="Arial"/>
              <a:buAutoNum type="alphaLcPeriod"/>
              <a:tabLst>
                <a:tab pos="929640" algn="l"/>
                <a:tab pos="930275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9640">
              <a:lnSpc>
                <a:spcPct val="100000"/>
              </a:lnSpc>
              <a:spcBef>
                <a:spcPts val="420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095" y="5048922"/>
            <a:ext cx="2106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5" dirty="0">
                <a:solidFill>
                  <a:srgbClr val="424242"/>
                </a:solidFill>
                <a:latin typeface="Arial"/>
                <a:cs typeface="Arial"/>
              </a:rPr>
              <a:t>Questions?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25" y="1662687"/>
            <a:ext cx="8069580" cy="2120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-130" dirty="0">
                <a:latin typeface="Verdana"/>
                <a:cs typeface="Verdana"/>
              </a:rPr>
              <a:t>Moral</a:t>
            </a:r>
            <a:r>
              <a:rPr sz="3000" b="1" spc="-365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of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the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220" dirty="0">
                <a:latin typeface="Verdana"/>
                <a:cs typeface="Verdana"/>
              </a:rPr>
              <a:t>story: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</a:pPr>
            <a:r>
              <a:rPr sz="3000" spc="-204" dirty="0">
                <a:latin typeface="Verdana"/>
                <a:cs typeface="Verdana"/>
              </a:rPr>
              <a:t>If</a:t>
            </a:r>
            <a:r>
              <a:rPr sz="3000" spc="-28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your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35" dirty="0">
                <a:latin typeface="Verdana"/>
                <a:cs typeface="Verdana"/>
              </a:rPr>
              <a:t>CSS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isn't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working,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see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5" dirty="0">
                <a:latin typeface="Verdana"/>
                <a:cs typeface="Verdana"/>
              </a:rPr>
              <a:t>if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you're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trying  </a:t>
            </a:r>
            <a:r>
              <a:rPr sz="3000" spc="25" dirty="0">
                <a:latin typeface="Verdana"/>
                <a:cs typeface="Verdana"/>
              </a:rPr>
              <a:t>to </a:t>
            </a:r>
            <a:r>
              <a:rPr sz="3000" spc="10" dirty="0">
                <a:latin typeface="Verdana"/>
                <a:cs typeface="Verdana"/>
              </a:rPr>
              <a:t>apply </a:t>
            </a:r>
            <a:r>
              <a:rPr sz="3000" spc="-15" dirty="0">
                <a:latin typeface="Verdana"/>
                <a:cs typeface="Verdana"/>
              </a:rPr>
              <a:t>block-level properties </a:t>
            </a:r>
            <a:r>
              <a:rPr sz="3000" spc="25" dirty="0">
                <a:latin typeface="Verdana"/>
                <a:cs typeface="Verdana"/>
              </a:rPr>
              <a:t>to inline  </a:t>
            </a:r>
            <a:r>
              <a:rPr sz="3000" spc="10" dirty="0">
                <a:latin typeface="Verdana"/>
                <a:cs typeface="Verdana"/>
              </a:rPr>
              <a:t>elements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15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 smtClean="0"/>
              <a:t>Goals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397115" cy="406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9420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If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another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programming</a:t>
            </a:r>
            <a:r>
              <a:rPr sz="24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class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again,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leave </a:t>
            </a:r>
            <a:r>
              <a:rPr lang="en-US" sz="2400" spc="-285" dirty="0" smtClean="0">
                <a:solidFill>
                  <a:srgbClr val="424242"/>
                </a:solidFill>
                <a:latin typeface="Arial"/>
                <a:cs typeface="Arial"/>
              </a:rPr>
              <a:t>this course</a:t>
            </a:r>
            <a:r>
              <a:rPr sz="2400" spc="-28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skills:</a:t>
            </a:r>
            <a:endParaRPr sz="2400" dirty="0">
              <a:latin typeface="Arial"/>
              <a:cs typeface="Arial"/>
            </a:endParaRPr>
          </a:p>
          <a:p>
            <a:pPr marL="469900" marR="127635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Create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attractive,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scale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sites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apps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mostly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phones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vocabulary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background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knowledge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understand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technical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writing/discussions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3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endParaRPr sz="24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45"/>
              </a:spcBef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(e.g. 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1800" spc="-165" dirty="0">
                <a:solidFill>
                  <a:srgbClr val="424242"/>
                </a:solidFill>
                <a:latin typeface="Arial"/>
                <a:cs typeface="Arial"/>
              </a:rPr>
              <a:t>API 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documentation;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random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blog</a:t>
            </a:r>
            <a:r>
              <a:rPr sz="18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posts)</a:t>
            </a:r>
            <a:endParaRPr sz="1800" dirty="0">
              <a:latin typeface="Arial"/>
              <a:cs typeface="Arial"/>
            </a:endParaRPr>
          </a:p>
          <a:p>
            <a:pPr marL="469900" marR="725170" indent="-306705">
              <a:lnSpc>
                <a:spcPct val="113700"/>
              </a:lnSpc>
              <a:spcBef>
                <a:spcPts val="894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foundation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pursue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areas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 programming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interested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(if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1800" spc="-100" dirty="0">
                <a:solidFill>
                  <a:srgbClr val="424242"/>
                </a:solidFill>
                <a:latin typeface="Arial"/>
                <a:cs typeface="Arial"/>
              </a:rPr>
              <a:t>choose)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2191</Words>
  <Application>Microsoft Office PowerPoint</Application>
  <PresentationFormat>On-screen Show (4:3)</PresentationFormat>
  <Paragraphs>621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Courier New</vt:lpstr>
      <vt:lpstr>Times New Roman</vt:lpstr>
      <vt:lpstr>Verdana</vt:lpstr>
      <vt:lpstr>Office Theme</vt:lpstr>
      <vt:lpstr> Web Programming  Fundamentals</vt:lpstr>
      <vt:lpstr>Today's schedule</vt:lpstr>
      <vt:lpstr>Syllabus</vt:lpstr>
      <vt:lpstr>What is WPF?</vt:lpstr>
      <vt:lpstr>Who are you?</vt:lpstr>
      <vt:lpstr>Frustrated?</vt:lpstr>
      <vt:lpstr>Frustrated?</vt:lpstr>
      <vt:lpstr>What is this course about?</vt:lpstr>
      <vt:lpstr>Goals</vt:lpstr>
      <vt:lpstr>in detail</vt:lpstr>
      <vt:lpstr> CSS, applied</vt:lpstr>
      <vt:lpstr> CSS</vt:lpstr>
      <vt:lpstr> Modern JS / ES6+</vt:lpstr>
      <vt:lpstr> Modern JS / ES6+</vt:lpstr>
      <vt:lpstr>PowerPoint Presentation</vt:lpstr>
      <vt:lpstr> JavaScript, applied</vt:lpstr>
      <vt:lpstr> Baby's first backend</vt:lpstr>
      <vt:lpstr>Structure</vt:lpstr>
      <vt:lpstr>Course info</vt:lpstr>
      <vt:lpstr>Disclaimer</vt:lpstr>
      <vt:lpstr>Browser and Text editor/IDE</vt:lpstr>
      <vt:lpstr>Questions?</vt:lpstr>
      <vt:lpstr>Today's schedule</vt:lpstr>
      <vt:lpstr>Browsers!  The Internet!  The web!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P.S.</vt:lpstr>
      <vt:lpstr>HTML and CSS</vt:lpstr>
      <vt:lpstr>HTML and CSS strategy</vt:lpstr>
      <vt:lpstr>What is HTML?</vt:lpstr>
      <vt:lpstr>Basic HTML page structure (i.e. copy/paste boilerplate)</vt:lpstr>
      <vt:lpstr>Basic HTML page structure (i.e. copy/paste boilerplate)</vt:lpstr>
      <vt:lpstr>HTML elements</vt:lpstr>
      <vt:lpstr>Some HTML elements (to place within &lt;body&gt;)</vt:lpstr>
      <vt:lpstr>PowerPoint Presentation</vt:lpstr>
      <vt:lpstr>Exercise: Course web page</vt:lpstr>
      <vt:lpstr>Solution</vt:lpstr>
      <vt:lpstr>That was weird</vt:lpstr>
      <vt:lpstr>PowerPoint Presentation</vt:lpstr>
      <vt:lpstr>CSS</vt:lpstr>
      <vt:lpstr>CSS</vt:lpstr>
      <vt:lpstr>// NOT REAL CSS fork {</vt:lpstr>
      <vt:lpstr>PowerPoint Presentation</vt:lpstr>
      <vt:lpstr>Linking CSS in HTML (i.e. copy/paste boilerplate)</vt:lpstr>
      <vt:lpstr>Some CSS properties</vt:lpstr>
      <vt:lpstr>Main ways to define CSS colors:</vt:lpstr>
      <vt:lpstr>PowerPoint Presentation</vt:lpstr>
      <vt:lpstr>Exercise: Course web page</vt:lpstr>
      <vt:lpstr>CSS exercise debrief</vt:lpstr>
      <vt:lpstr>Q: Why is HTML/CSS  so bizarre??</vt:lpstr>
      <vt:lpstr>PowerPoint Presentation</vt:lpstr>
      <vt:lpstr>Next time!</vt:lpstr>
      <vt:lpstr>Overflow slides</vt:lpstr>
      <vt:lpstr>Q: Why is HTML/CSS  so bizarre??</vt:lpstr>
      <vt:lpstr>PowerPoint Presentation</vt:lpstr>
      <vt:lpstr>What is HTML?</vt:lpstr>
      <vt:lpstr>Types of HTML elements</vt:lpstr>
      <vt:lpstr>Block elements</vt:lpstr>
      <vt:lpstr>Example: Block</vt:lpstr>
      <vt:lpstr>Q: What does this  look like in the browser?</vt:lpstr>
      <vt:lpstr>PowerPoint Presentation</vt:lpstr>
      <vt:lpstr>Block-level:</vt:lpstr>
      <vt:lpstr>Q: What does this  look like in the browser?</vt:lpstr>
      <vt:lpstr>PowerPoint Presentation</vt:lpstr>
      <vt:lpstr>Block-level width can be modified</vt:lpstr>
      <vt:lpstr>Inline elements</vt:lpstr>
      <vt:lpstr>Example: Inline</vt:lpstr>
      <vt:lpstr>Q: What does this  look like in the browser?</vt:lpstr>
      <vt:lpstr>PowerPoint Presentation</vt:lpstr>
      <vt:lpstr>Inline elements ignore width</vt:lpstr>
      <vt:lpstr>inline-block</vt:lpstr>
      <vt:lpstr>Example: Inline-block</vt:lpstr>
      <vt:lpstr>PowerPoint Presentation</vt:lpstr>
      <vt:lpstr>Inline-block Has width and height; flows left to right</vt:lpstr>
      <vt:lpstr>The display CSS property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CS193X: Web Programming  Fundamentals</dc:title>
  <dc:creator>Botwe</dc:creator>
  <cp:lastModifiedBy>Windows User</cp:lastModifiedBy>
  <cp:revision>22</cp:revision>
  <dcterms:created xsi:type="dcterms:W3CDTF">2019-01-29T07:27:31Z</dcterms:created>
  <dcterms:modified xsi:type="dcterms:W3CDTF">2019-02-05T21:20:21Z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2019-01-29T00:00:00Z</vt:filetime>
  </property>
</Properties>
</file>